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2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5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6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7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8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9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0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1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2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23.xml" ContentType="application/vnd.openxmlformats-officedocument.theme+xml"/>
  <Override PartName="/ppt/theme/theme24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3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04" r:id="rId1"/>
    <p:sldMasterId id="2147483722" r:id="rId2"/>
    <p:sldMasterId id="2147483739" r:id="rId3"/>
    <p:sldMasterId id="2147483756" r:id="rId4"/>
    <p:sldMasterId id="2147483773" r:id="rId5"/>
    <p:sldMasterId id="2147483790" r:id="rId6"/>
    <p:sldMasterId id="2147483807" r:id="rId7"/>
    <p:sldMasterId id="2147483824" r:id="rId8"/>
    <p:sldMasterId id="2147483841" r:id="rId9"/>
    <p:sldMasterId id="2147483858" r:id="rId10"/>
    <p:sldMasterId id="2147483862" r:id="rId11"/>
    <p:sldMasterId id="2147483879" r:id="rId12"/>
    <p:sldMasterId id="2147483896" r:id="rId13"/>
    <p:sldMasterId id="2147483913" r:id="rId14"/>
    <p:sldMasterId id="2147483917" r:id="rId15"/>
    <p:sldMasterId id="2147483921" r:id="rId16"/>
    <p:sldMasterId id="2147483939" r:id="rId17"/>
    <p:sldMasterId id="2147483957" r:id="rId18"/>
    <p:sldMasterId id="2147483975" r:id="rId19"/>
    <p:sldMasterId id="2147483979" r:id="rId20"/>
    <p:sldMasterId id="2147483996" r:id="rId21"/>
    <p:sldMasterId id="2147484002" r:id="rId22"/>
  </p:sldMasterIdLst>
  <p:notesMasterIdLst>
    <p:notesMasterId r:id="rId33"/>
  </p:notesMasterIdLst>
  <p:handoutMasterIdLst>
    <p:handoutMasterId r:id="rId34"/>
  </p:handoutMasterIdLst>
  <p:sldIdLst>
    <p:sldId id="345" r:id="rId23"/>
    <p:sldId id="349" r:id="rId24"/>
    <p:sldId id="371" r:id="rId25"/>
    <p:sldId id="358" r:id="rId26"/>
    <p:sldId id="365" r:id="rId27"/>
    <p:sldId id="374" r:id="rId28"/>
    <p:sldId id="375" r:id="rId29"/>
    <p:sldId id="363" r:id="rId30"/>
    <p:sldId id="364" r:id="rId31"/>
    <p:sldId id="351" r:id="rId32"/>
  </p:sldIdLst>
  <p:sldSz cx="8961438" cy="6721475"/>
  <p:notesSz cx="6797675" cy="9926638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651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304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6956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608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2610" algn="l" defTabSz="91304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39131" algn="l" defTabSz="91304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95653" algn="l" defTabSz="91304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2176" algn="l" defTabSz="91304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55BE2F-FFF4-470F-8FA2-60CACA011D9E}">
          <p14:sldIdLst>
            <p14:sldId id="345"/>
            <p14:sldId id="349"/>
            <p14:sldId id="371"/>
            <p14:sldId id="358"/>
            <p14:sldId id="365"/>
            <p14:sldId id="374"/>
            <p14:sldId id="375"/>
            <p14:sldId id="363"/>
            <p14:sldId id="364"/>
            <p14:sldId id="35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241">
          <p15:clr>
            <a:srgbClr val="A4A3A4"/>
          </p15:clr>
        </p15:guide>
        <p15:guide id="2" pos="32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63A70A"/>
    <a:srgbClr val="A60A0A"/>
    <a:srgbClr val="66CCFF"/>
    <a:srgbClr val="1B5477"/>
    <a:srgbClr val="91AFFF"/>
    <a:srgbClr val="FFCC66"/>
    <a:srgbClr val="0065CC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53" autoAdjust="0"/>
    <p:restoredTop sz="96439" autoAdjust="0"/>
  </p:normalViewPr>
  <p:slideViewPr>
    <p:cSldViewPr snapToGrid="0" snapToObjects="1">
      <p:cViewPr>
        <p:scale>
          <a:sx n="84" d="100"/>
          <a:sy n="84" d="100"/>
        </p:scale>
        <p:origin x="-1452" y="-24"/>
      </p:cViewPr>
      <p:guideLst>
        <p:guide orient="horz" pos="3241"/>
        <p:guide pos="32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04"/>
    </p:cViewPr>
  </p:sorterViewPr>
  <p:notesViewPr>
    <p:cSldViewPr snapToGrid="0" snapToObjects="1">
      <p:cViewPr varScale="1">
        <p:scale>
          <a:sx n="77" d="100"/>
          <a:sy n="77" d="100"/>
        </p:scale>
        <p:origin x="-33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RIPTS\Week_report\week_data\2016-02\2016-01-25_2016-01-31\diagramm_inf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Лист1!$D$1:$D$56</c:f>
              <c:numCache>
                <c:formatCode>General</c:formatCode>
                <c:ptCount val="56"/>
                <c:pt idx="0">
                  <c:v>37</c:v>
                </c:pt>
                <c:pt idx="1">
                  <c:v>27</c:v>
                </c:pt>
                <c:pt idx="2">
                  <c:v>29</c:v>
                </c:pt>
                <c:pt idx="3">
                  <c:v>32</c:v>
                </c:pt>
                <c:pt idx="4">
                  <c:v>27</c:v>
                </c:pt>
                <c:pt idx="5">
                  <c:v>27</c:v>
                </c:pt>
                <c:pt idx="6">
                  <c:v>23</c:v>
                </c:pt>
                <c:pt idx="7">
                  <c:v>35</c:v>
                </c:pt>
                <c:pt idx="8">
                  <c:v>36</c:v>
                </c:pt>
                <c:pt idx="9">
                  <c:v>29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27</c:v>
                </c:pt>
                <c:pt idx="14">
                  <c:v>24</c:v>
                </c:pt>
                <c:pt idx="15">
                  <c:v>32</c:v>
                </c:pt>
                <c:pt idx="16">
                  <c:v>36</c:v>
                </c:pt>
                <c:pt idx="17">
                  <c:v>27</c:v>
                </c:pt>
                <c:pt idx="18">
                  <c:v>26</c:v>
                </c:pt>
                <c:pt idx="19">
                  <c:v>23</c:v>
                </c:pt>
                <c:pt idx="20">
                  <c:v>25</c:v>
                </c:pt>
                <c:pt idx="21">
                  <c:v>25</c:v>
                </c:pt>
                <c:pt idx="22">
                  <c:v>23</c:v>
                </c:pt>
                <c:pt idx="23">
                  <c:v>33</c:v>
                </c:pt>
                <c:pt idx="24">
                  <c:v>38</c:v>
                </c:pt>
                <c:pt idx="25">
                  <c:v>32</c:v>
                </c:pt>
                <c:pt idx="26">
                  <c:v>29</c:v>
                </c:pt>
                <c:pt idx="27">
                  <c:v>26</c:v>
                </c:pt>
                <c:pt idx="28">
                  <c:v>23</c:v>
                </c:pt>
                <c:pt idx="29">
                  <c:v>26</c:v>
                </c:pt>
                <c:pt idx="30">
                  <c:v>20</c:v>
                </c:pt>
                <c:pt idx="31">
                  <c:v>31</c:v>
                </c:pt>
                <c:pt idx="32">
                  <c:v>37</c:v>
                </c:pt>
                <c:pt idx="33">
                  <c:v>27</c:v>
                </c:pt>
                <c:pt idx="34">
                  <c:v>25</c:v>
                </c:pt>
                <c:pt idx="35">
                  <c:v>27</c:v>
                </c:pt>
                <c:pt idx="36">
                  <c:v>23</c:v>
                </c:pt>
                <c:pt idx="37">
                  <c:v>23</c:v>
                </c:pt>
                <c:pt idx="38">
                  <c:v>22</c:v>
                </c:pt>
                <c:pt idx="39">
                  <c:v>30</c:v>
                </c:pt>
                <c:pt idx="40">
                  <c:v>41</c:v>
                </c:pt>
                <c:pt idx="41">
                  <c:v>39</c:v>
                </c:pt>
                <c:pt idx="42">
                  <c:v>36</c:v>
                </c:pt>
                <c:pt idx="43">
                  <c:v>33</c:v>
                </c:pt>
                <c:pt idx="44">
                  <c:v>31</c:v>
                </c:pt>
                <c:pt idx="45">
                  <c:v>30</c:v>
                </c:pt>
                <c:pt idx="46">
                  <c:v>35</c:v>
                </c:pt>
                <c:pt idx="47">
                  <c:v>37</c:v>
                </c:pt>
                <c:pt idx="48">
                  <c:v>39</c:v>
                </c:pt>
                <c:pt idx="49">
                  <c:v>39</c:v>
                </c:pt>
                <c:pt idx="50">
                  <c:v>39</c:v>
                </c:pt>
                <c:pt idx="51">
                  <c:v>36</c:v>
                </c:pt>
                <c:pt idx="52">
                  <c:v>34</c:v>
                </c:pt>
                <c:pt idx="53">
                  <c:v>35</c:v>
                </c:pt>
                <c:pt idx="54">
                  <c:v>36</c:v>
                </c:pt>
                <c:pt idx="55">
                  <c:v>39</c:v>
                </c:pt>
              </c:numCache>
            </c:numRef>
          </c:val>
          <c:smooth val="0"/>
        </c:ser>
        <c:ser>
          <c:idx val="1"/>
          <c:order val="1"/>
          <c:spPr>
            <a:ln w="6350" cap="rnd" cmpd="sng" algn="ctr">
              <a:solidFill>
                <a:srgbClr val="EB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Лист1!$E$1:$E$56</c:f>
              <c:numCache>
                <c:formatCode>General</c:formatCode>
                <c:ptCount val="5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30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20416"/>
        <c:axId val="116655232"/>
      </c:lineChart>
      <c:catAx>
        <c:axId val="114220416"/>
        <c:scaling>
          <c:orientation val="minMax"/>
        </c:scaling>
        <c:delete val="0"/>
        <c:axPos val="b"/>
        <c:majorTickMark val="in"/>
        <c:minorTickMark val="none"/>
        <c:tickLblPos val="none"/>
        <c:crossAx val="116655232"/>
        <c:crosses val="autoZero"/>
        <c:auto val="1"/>
        <c:lblAlgn val="ctr"/>
        <c:lblOffset val="100"/>
        <c:noMultiLvlLbl val="0"/>
      </c:catAx>
      <c:valAx>
        <c:axId val="116655232"/>
        <c:scaling>
          <c:orientation val="minMax"/>
          <c:min val="10"/>
        </c:scaling>
        <c:delete val="0"/>
        <c:axPos val="l"/>
        <c:numFmt formatCode="General" sourceLinked="1"/>
        <c:majorTickMark val="in"/>
        <c:minorTickMark val="none"/>
        <c:tickLblPos val="nextTo"/>
        <c:crossAx val="114220416"/>
        <c:crosses val="autoZero"/>
        <c:crossBetween val="midCat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A0000"/>
              </a:solidFill>
            </c:spPr>
          </c:dPt>
          <c:val>
            <c:numRef>
              <c:f>Лист1!$D$277:$D$287</c:f>
              <c:numCache>
                <c:formatCode>General</c:formatCode>
                <c:ptCount val="11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29</c:v>
                </c:pt>
                <c:pt idx="4">
                  <c:v>26</c:v>
                </c:pt>
                <c:pt idx="5">
                  <c:v>24</c:v>
                </c:pt>
                <c:pt idx="6">
                  <c:v>27</c:v>
                </c:pt>
                <c:pt idx="7">
                  <c:v>31</c:v>
                </c:pt>
                <c:pt idx="8">
                  <c:v>29</c:v>
                </c:pt>
                <c:pt idx="9">
                  <c:v>28</c:v>
                </c:pt>
                <c:pt idx="10">
                  <c:v>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639040"/>
        <c:axId val="117640576"/>
      </c:barChart>
      <c:catAx>
        <c:axId val="117639040"/>
        <c:scaling>
          <c:orientation val="minMax"/>
        </c:scaling>
        <c:delete val="0"/>
        <c:axPos val="l"/>
        <c:majorTickMark val="none"/>
        <c:minorTickMark val="none"/>
        <c:tickLblPos val="none"/>
        <c:crossAx val="117640576"/>
        <c:crosses val="autoZero"/>
        <c:auto val="1"/>
        <c:lblAlgn val="ctr"/>
        <c:lblOffset val="100"/>
        <c:noMultiLvlLbl val="0"/>
      </c:catAx>
      <c:valAx>
        <c:axId val="117640576"/>
        <c:scaling>
          <c:orientation val="minMax"/>
          <c:max val="50"/>
          <c:min val="0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17639040"/>
        <c:crosses val="autoZero"/>
        <c:crossBetween val="between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Лист1!$D$113:$D$168</c:f>
              <c:numCache>
                <c:formatCode>General</c:formatCode>
                <c:ptCount val="56"/>
                <c:pt idx="0">
                  <c:v>45</c:v>
                </c:pt>
                <c:pt idx="1">
                  <c:v>32</c:v>
                </c:pt>
                <c:pt idx="2">
                  <c:v>32</c:v>
                </c:pt>
                <c:pt idx="3">
                  <c:v>34</c:v>
                </c:pt>
                <c:pt idx="4">
                  <c:v>32</c:v>
                </c:pt>
                <c:pt idx="5">
                  <c:v>31</c:v>
                </c:pt>
                <c:pt idx="6">
                  <c:v>30</c:v>
                </c:pt>
                <c:pt idx="7">
                  <c:v>49</c:v>
                </c:pt>
                <c:pt idx="8">
                  <c:v>45</c:v>
                </c:pt>
                <c:pt idx="9">
                  <c:v>35</c:v>
                </c:pt>
                <c:pt idx="10">
                  <c:v>30</c:v>
                </c:pt>
                <c:pt idx="11">
                  <c:v>31</c:v>
                </c:pt>
                <c:pt idx="12">
                  <c:v>30</c:v>
                </c:pt>
                <c:pt idx="13">
                  <c:v>30</c:v>
                </c:pt>
                <c:pt idx="14">
                  <c:v>29</c:v>
                </c:pt>
                <c:pt idx="15">
                  <c:v>47</c:v>
                </c:pt>
                <c:pt idx="16">
                  <c:v>42</c:v>
                </c:pt>
                <c:pt idx="17">
                  <c:v>31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29</c:v>
                </c:pt>
                <c:pt idx="22">
                  <c:v>27</c:v>
                </c:pt>
                <c:pt idx="23">
                  <c:v>47</c:v>
                </c:pt>
                <c:pt idx="24">
                  <c:v>46</c:v>
                </c:pt>
                <c:pt idx="25">
                  <c:v>33</c:v>
                </c:pt>
                <c:pt idx="26">
                  <c:v>31</c:v>
                </c:pt>
                <c:pt idx="27">
                  <c:v>33</c:v>
                </c:pt>
                <c:pt idx="28">
                  <c:v>28</c:v>
                </c:pt>
                <c:pt idx="29">
                  <c:v>27</c:v>
                </c:pt>
                <c:pt idx="30">
                  <c:v>27</c:v>
                </c:pt>
                <c:pt idx="31">
                  <c:v>39</c:v>
                </c:pt>
                <c:pt idx="32">
                  <c:v>44</c:v>
                </c:pt>
                <c:pt idx="33">
                  <c:v>36</c:v>
                </c:pt>
                <c:pt idx="34">
                  <c:v>33</c:v>
                </c:pt>
                <c:pt idx="35">
                  <c:v>33</c:v>
                </c:pt>
                <c:pt idx="36">
                  <c:v>31</c:v>
                </c:pt>
                <c:pt idx="37">
                  <c:v>29</c:v>
                </c:pt>
                <c:pt idx="38">
                  <c:v>34</c:v>
                </c:pt>
                <c:pt idx="39">
                  <c:v>47</c:v>
                </c:pt>
                <c:pt idx="40">
                  <c:v>58</c:v>
                </c:pt>
                <c:pt idx="41">
                  <c:v>53</c:v>
                </c:pt>
                <c:pt idx="42">
                  <c:v>45</c:v>
                </c:pt>
                <c:pt idx="43">
                  <c:v>41</c:v>
                </c:pt>
                <c:pt idx="44">
                  <c:v>38</c:v>
                </c:pt>
                <c:pt idx="45">
                  <c:v>41</c:v>
                </c:pt>
                <c:pt idx="46">
                  <c:v>49</c:v>
                </c:pt>
                <c:pt idx="47">
                  <c:v>52</c:v>
                </c:pt>
                <c:pt idx="48">
                  <c:v>59</c:v>
                </c:pt>
                <c:pt idx="49">
                  <c:v>59</c:v>
                </c:pt>
                <c:pt idx="50">
                  <c:v>55</c:v>
                </c:pt>
                <c:pt idx="51">
                  <c:v>50</c:v>
                </c:pt>
                <c:pt idx="52">
                  <c:v>46</c:v>
                </c:pt>
                <c:pt idx="53">
                  <c:v>42</c:v>
                </c:pt>
                <c:pt idx="54">
                  <c:v>50</c:v>
                </c:pt>
                <c:pt idx="55">
                  <c:v>55</c:v>
                </c:pt>
              </c:numCache>
            </c:numRef>
          </c:val>
          <c:smooth val="0"/>
        </c:ser>
        <c:ser>
          <c:idx val="1"/>
          <c:order val="1"/>
          <c:spPr>
            <a:ln w="6350" cap="rnd" cmpd="sng" algn="ctr">
              <a:solidFill>
                <a:srgbClr val="EB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Лист1!$E$113:$E$168</c:f>
              <c:numCache>
                <c:formatCode>General</c:formatCode>
                <c:ptCount val="56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  <c:pt idx="15">
                  <c:v>39</c:v>
                </c:pt>
                <c:pt idx="16">
                  <c:v>39</c:v>
                </c:pt>
                <c:pt idx="17">
                  <c:v>39</c:v>
                </c:pt>
                <c:pt idx="18">
                  <c:v>39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39</c:v>
                </c:pt>
                <c:pt idx="23">
                  <c:v>39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  <c:pt idx="30">
                  <c:v>39</c:v>
                </c:pt>
                <c:pt idx="31">
                  <c:v>39</c:v>
                </c:pt>
                <c:pt idx="32">
                  <c:v>39</c:v>
                </c:pt>
                <c:pt idx="33">
                  <c:v>39</c:v>
                </c:pt>
                <c:pt idx="34">
                  <c:v>39</c:v>
                </c:pt>
                <c:pt idx="35">
                  <c:v>39</c:v>
                </c:pt>
                <c:pt idx="36">
                  <c:v>39</c:v>
                </c:pt>
                <c:pt idx="37">
                  <c:v>39</c:v>
                </c:pt>
                <c:pt idx="38">
                  <c:v>39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39</c:v>
                </c:pt>
                <c:pt idx="43">
                  <c:v>39</c:v>
                </c:pt>
                <c:pt idx="44">
                  <c:v>39</c:v>
                </c:pt>
                <c:pt idx="45">
                  <c:v>39</c:v>
                </c:pt>
                <c:pt idx="46">
                  <c:v>39</c:v>
                </c:pt>
                <c:pt idx="47">
                  <c:v>39</c:v>
                </c:pt>
                <c:pt idx="48">
                  <c:v>39</c:v>
                </c:pt>
                <c:pt idx="49">
                  <c:v>39</c:v>
                </c:pt>
                <c:pt idx="50">
                  <c:v>39</c:v>
                </c:pt>
                <c:pt idx="51">
                  <c:v>39</c:v>
                </c:pt>
                <c:pt idx="52">
                  <c:v>39</c:v>
                </c:pt>
                <c:pt idx="53">
                  <c:v>39</c:v>
                </c:pt>
                <c:pt idx="54">
                  <c:v>39</c:v>
                </c:pt>
                <c:pt idx="55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67520"/>
        <c:axId val="116669056"/>
      </c:lineChart>
      <c:catAx>
        <c:axId val="116667520"/>
        <c:scaling>
          <c:orientation val="minMax"/>
        </c:scaling>
        <c:delete val="0"/>
        <c:axPos val="b"/>
        <c:majorTickMark val="in"/>
        <c:minorTickMark val="none"/>
        <c:tickLblPos val="none"/>
        <c:crossAx val="116669056"/>
        <c:crosses val="autoZero"/>
        <c:auto val="1"/>
        <c:lblAlgn val="ctr"/>
        <c:lblOffset val="100"/>
        <c:noMultiLvlLbl val="0"/>
      </c:catAx>
      <c:valAx>
        <c:axId val="116669056"/>
        <c:scaling>
          <c:orientation val="minMax"/>
          <c:min val="10"/>
        </c:scaling>
        <c:delete val="0"/>
        <c:axPos val="l"/>
        <c:numFmt formatCode="General" sourceLinked="1"/>
        <c:majorTickMark val="in"/>
        <c:minorTickMark val="none"/>
        <c:tickLblPos val="nextTo"/>
        <c:crossAx val="116667520"/>
        <c:crosses val="autoZero"/>
        <c:crossBetween val="midCat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Лист1!$D$57:$D$112</c:f>
              <c:numCache>
                <c:formatCode>General</c:formatCode>
                <c:ptCount val="56"/>
                <c:pt idx="0">
                  <c:v>46</c:v>
                </c:pt>
                <c:pt idx="1">
                  <c:v>42</c:v>
                </c:pt>
                <c:pt idx="2">
                  <c:v>45</c:v>
                </c:pt>
                <c:pt idx="3">
                  <c:v>47</c:v>
                </c:pt>
                <c:pt idx="4">
                  <c:v>45</c:v>
                </c:pt>
                <c:pt idx="5">
                  <c:v>43</c:v>
                </c:pt>
                <c:pt idx="6">
                  <c:v>36</c:v>
                </c:pt>
                <c:pt idx="7">
                  <c:v>52</c:v>
                </c:pt>
                <c:pt idx="8">
                  <c:v>44</c:v>
                </c:pt>
                <c:pt idx="9">
                  <c:v>38</c:v>
                </c:pt>
                <c:pt idx="10">
                  <c:v>39</c:v>
                </c:pt>
                <c:pt idx="11">
                  <c:v>43</c:v>
                </c:pt>
                <c:pt idx="12">
                  <c:v>42</c:v>
                </c:pt>
                <c:pt idx="13">
                  <c:v>40</c:v>
                </c:pt>
                <c:pt idx="14">
                  <c:v>36</c:v>
                </c:pt>
                <c:pt idx="15">
                  <c:v>49</c:v>
                </c:pt>
                <c:pt idx="16">
                  <c:v>39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38</c:v>
                </c:pt>
                <c:pt idx="21">
                  <c:v>37</c:v>
                </c:pt>
                <c:pt idx="22">
                  <c:v>31</c:v>
                </c:pt>
                <c:pt idx="23">
                  <c:v>47</c:v>
                </c:pt>
                <c:pt idx="24">
                  <c:v>46</c:v>
                </c:pt>
                <c:pt idx="25">
                  <c:v>39</c:v>
                </c:pt>
                <c:pt idx="26">
                  <c:v>42</c:v>
                </c:pt>
                <c:pt idx="27">
                  <c:v>42</c:v>
                </c:pt>
                <c:pt idx="28">
                  <c:v>40</c:v>
                </c:pt>
                <c:pt idx="29">
                  <c:v>35</c:v>
                </c:pt>
                <c:pt idx="30">
                  <c:v>31</c:v>
                </c:pt>
                <c:pt idx="31">
                  <c:v>48</c:v>
                </c:pt>
                <c:pt idx="32">
                  <c:v>49</c:v>
                </c:pt>
                <c:pt idx="33">
                  <c:v>39</c:v>
                </c:pt>
                <c:pt idx="34">
                  <c:v>42</c:v>
                </c:pt>
                <c:pt idx="35">
                  <c:v>43</c:v>
                </c:pt>
                <c:pt idx="36">
                  <c:v>39</c:v>
                </c:pt>
                <c:pt idx="37">
                  <c:v>33</c:v>
                </c:pt>
                <c:pt idx="38">
                  <c:v>33</c:v>
                </c:pt>
                <c:pt idx="39">
                  <c:v>51</c:v>
                </c:pt>
                <c:pt idx="40">
                  <c:v>59</c:v>
                </c:pt>
                <c:pt idx="41">
                  <c:v>53</c:v>
                </c:pt>
                <c:pt idx="42">
                  <c:v>52</c:v>
                </c:pt>
                <c:pt idx="43">
                  <c:v>44</c:v>
                </c:pt>
                <c:pt idx="44">
                  <c:v>42</c:v>
                </c:pt>
                <c:pt idx="45">
                  <c:v>47</c:v>
                </c:pt>
                <c:pt idx="46">
                  <c:v>50</c:v>
                </c:pt>
                <c:pt idx="47">
                  <c:v>57</c:v>
                </c:pt>
                <c:pt idx="48">
                  <c:v>61</c:v>
                </c:pt>
                <c:pt idx="49">
                  <c:v>61</c:v>
                </c:pt>
                <c:pt idx="50">
                  <c:v>58</c:v>
                </c:pt>
                <c:pt idx="51">
                  <c:v>55</c:v>
                </c:pt>
                <c:pt idx="52">
                  <c:v>52</c:v>
                </c:pt>
                <c:pt idx="53">
                  <c:v>47</c:v>
                </c:pt>
                <c:pt idx="54">
                  <c:v>51</c:v>
                </c:pt>
                <c:pt idx="55">
                  <c:v>58</c:v>
                </c:pt>
              </c:numCache>
            </c:numRef>
          </c:val>
          <c:smooth val="0"/>
        </c:ser>
        <c:ser>
          <c:idx val="1"/>
          <c:order val="1"/>
          <c:spPr>
            <a:ln w="6350" cap="rnd" cmpd="sng" algn="ctr">
              <a:solidFill>
                <a:srgbClr val="EB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Лист1!$E$57:$E$112</c:f>
              <c:numCache>
                <c:formatCode>General</c:formatCode>
                <c:ptCount val="56"/>
                <c:pt idx="0">
                  <c:v>44</c:v>
                </c:pt>
                <c:pt idx="1">
                  <c:v>44</c:v>
                </c:pt>
                <c:pt idx="2">
                  <c:v>44</c:v>
                </c:pt>
                <c:pt idx="3">
                  <c:v>44</c:v>
                </c:pt>
                <c:pt idx="4">
                  <c:v>44</c:v>
                </c:pt>
                <c:pt idx="5">
                  <c:v>44</c:v>
                </c:pt>
                <c:pt idx="6">
                  <c:v>44</c:v>
                </c:pt>
                <c:pt idx="7">
                  <c:v>44</c:v>
                </c:pt>
                <c:pt idx="8">
                  <c:v>44</c:v>
                </c:pt>
                <c:pt idx="9">
                  <c:v>44</c:v>
                </c:pt>
                <c:pt idx="10">
                  <c:v>44</c:v>
                </c:pt>
                <c:pt idx="11">
                  <c:v>44</c:v>
                </c:pt>
                <c:pt idx="12">
                  <c:v>44</c:v>
                </c:pt>
                <c:pt idx="13">
                  <c:v>44</c:v>
                </c:pt>
                <c:pt idx="14">
                  <c:v>44</c:v>
                </c:pt>
                <c:pt idx="15">
                  <c:v>44</c:v>
                </c:pt>
                <c:pt idx="16">
                  <c:v>44</c:v>
                </c:pt>
                <c:pt idx="17">
                  <c:v>44</c:v>
                </c:pt>
                <c:pt idx="18">
                  <c:v>44</c:v>
                </c:pt>
                <c:pt idx="19">
                  <c:v>44</c:v>
                </c:pt>
                <c:pt idx="20">
                  <c:v>44</c:v>
                </c:pt>
                <c:pt idx="21">
                  <c:v>44</c:v>
                </c:pt>
                <c:pt idx="22">
                  <c:v>44</c:v>
                </c:pt>
                <c:pt idx="23">
                  <c:v>44</c:v>
                </c:pt>
                <c:pt idx="24">
                  <c:v>44</c:v>
                </c:pt>
                <c:pt idx="25">
                  <c:v>44</c:v>
                </c:pt>
                <c:pt idx="26">
                  <c:v>44</c:v>
                </c:pt>
                <c:pt idx="27">
                  <c:v>44</c:v>
                </c:pt>
                <c:pt idx="28">
                  <c:v>44</c:v>
                </c:pt>
                <c:pt idx="29">
                  <c:v>44</c:v>
                </c:pt>
                <c:pt idx="30">
                  <c:v>44</c:v>
                </c:pt>
                <c:pt idx="31">
                  <c:v>44</c:v>
                </c:pt>
                <c:pt idx="32">
                  <c:v>44</c:v>
                </c:pt>
                <c:pt idx="33">
                  <c:v>44</c:v>
                </c:pt>
                <c:pt idx="34">
                  <c:v>44</c:v>
                </c:pt>
                <c:pt idx="35">
                  <c:v>44</c:v>
                </c:pt>
                <c:pt idx="36">
                  <c:v>44</c:v>
                </c:pt>
                <c:pt idx="37">
                  <c:v>44</c:v>
                </c:pt>
                <c:pt idx="38">
                  <c:v>44</c:v>
                </c:pt>
                <c:pt idx="39">
                  <c:v>44</c:v>
                </c:pt>
                <c:pt idx="40">
                  <c:v>44</c:v>
                </c:pt>
                <c:pt idx="41">
                  <c:v>44</c:v>
                </c:pt>
                <c:pt idx="42">
                  <c:v>44</c:v>
                </c:pt>
                <c:pt idx="43">
                  <c:v>44</c:v>
                </c:pt>
                <c:pt idx="44">
                  <c:v>44</c:v>
                </c:pt>
                <c:pt idx="45">
                  <c:v>44</c:v>
                </c:pt>
                <c:pt idx="46">
                  <c:v>44</c:v>
                </c:pt>
                <c:pt idx="47">
                  <c:v>44</c:v>
                </c:pt>
                <c:pt idx="48">
                  <c:v>44</c:v>
                </c:pt>
                <c:pt idx="49">
                  <c:v>44</c:v>
                </c:pt>
                <c:pt idx="50">
                  <c:v>44</c:v>
                </c:pt>
                <c:pt idx="51">
                  <c:v>44</c:v>
                </c:pt>
                <c:pt idx="52">
                  <c:v>44</c:v>
                </c:pt>
                <c:pt idx="53">
                  <c:v>44</c:v>
                </c:pt>
                <c:pt idx="54">
                  <c:v>44</c:v>
                </c:pt>
                <c:pt idx="55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93632"/>
        <c:axId val="116699520"/>
      </c:lineChart>
      <c:catAx>
        <c:axId val="116693632"/>
        <c:scaling>
          <c:orientation val="minMax"/>
        </c:scaling>
        <c:delete val="0"/>
        <c:axPos val="b"/>
        <c:majorTickMark val="in"/>
        <c:minorTickMark val="none"/>
        <c:tickLblPos val="none"/>
        <c:crossAx val="116699520"/>
        <c:crosses val="autoZero"/>
        <c:auto val="1"/>
        <c:lblAlgn val="ctr"/>
        <c:lblOffset val="100"/>
        <c:noMultiLvlLbl val="0"/>
      </c:catAx>
      <c:valAx>
        <c:axId val="116699520"/>
        <c:scaling>
          <c:orientation val="minMax"/>
          <c:min val="20"/>
        </c:scaling>
        <c:delete val="0"/>
        <c:axPos val="l"/>
        <c:numFmt formatCode="General" sourceLinked="1"/>
        <c:majorTickMark val="in"/>
        <c:minorTickMark val="none"/>
        <c:tickLblPos val="nextTo"/>
        <c:crossAx val="116693632"/>
        <c:crosses val="autoZero"/>
        <c:crossBetween val="midCat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Лист1!$D$169:$D$224</c:f>
              <c:numCache>
                <c:formatCode>General</c:formatCode>
                <c:ptCount val="56"/>
                <c:pt idx="0">
                  <c:v>31</c:v>
                </c:pt>
                <c:pt idx="1">
                  <c:v>24</c:v>
                </c:pt>
                <c:pt idx="2">
                  <c:v>31</c:v>
                </c:pt>
                <c:pt idx="3">
                  <c:v>34</c:v>
                </c:pt>
                <c:pt idx="4">
                  <c:v>34</c:v>
                </c:pt>
                <c:pt idx="5">
                  <c:v>29</c:v>
                </c:pt>
                <c:pt idx="6">
                  <c:v>24</c:v>
                </c:pt>
                <c:pt idx="7">
                  <c:v>31</c:v>
                </c:pt>
                <c:pt idx="8">
                  <c:v>32</c:v>
                </c:pt>
                <c:pt idx="9">
                  <c:v>25</c:v>
                </c:pt>
                <c:pt idx="10">
                  <c:v>30</c:v>
                </c:pt>
                <c:pt idx="11">
                  <c:v>32</c:v>
                </c:pt>
                <c:pt idx="12">
                  <c:v>33</c:v>
                </c:pt>
                <c:pt idx="13">
                  <c:v>28</c:v>
                </c:pt>
                <c:pt idx="14">
                  <c:v>24</c:v>
                </c:pt>
                <c:pt idx="15">
                  <c:v>31</c:v>
                </c:pt>
                <c:pt idx="16">
                  <c:v>29</c:v>
                </c:pt>
                <c:pt idx="17">
                  <c:v>23</c:v>
                </c:pt>
                <c:pt idx="18">
                  <c:v>27</c:v>
                </c:pt>
                <c:pt idx="19">
                  <c:v>29</c:v>
                </c:pt>
                <c:pt idx="20">
                  <c:v>32</c:v>
                </c:pt>
                <c:pt idx="21">
                  <c:v>28</c:v>
                </c:pt>
                <c:pt idx="22">
                  <c:v>24</c:v>
                </c:pt>
                <c:pt idx="23">
                  <c:v>32</c:v>
                </c:pt>
                <c:pt idx="24">
                  <c:v>32</c:v>
                </c:pt>
                <c:pt idx="25">
                  <c:v>27</c:v>
                </c:pt>
                <c:pt idx="26">
                  <c:v>31</c:v>
                </c:pt>
                <c:pt idx="27">
                  <c:v>31</c:v>
                </c:pt>
                <c:pt idx="28">
                  <c:v>32</c:v>
                </c:pt>
                <c:pt idx="29">
                  <c:v>27</c:v>
                </c:pt>
                <c:pt idx="30">
                  <c:v>23</c:v>
                </c:pt>
                <c:pt idx="31">
                  <c:v>29</c:v>
                </c:pt>
                <c:pt idx="32">
                  <c:v>32</c:v>
                </c:pt>
                <c:pt idx="33">
                  <c:v>27</c:v>
                </c:pt>
                <c:pt idx="34">
                  <c:v>29</c:v>
                </c:pt>
                <c:pt idx="35">
                  <c:v>32</c:v>
                </c:pt>
                <c:pt idx="36">
                  <c:v>33</c:v>
                </c:pt>
                <c:pt idx="37">
                  <c:v>25</c:v>
                </c:pt>
                <c:pt idx="38">
                  <c:v>25</c:v>
                </c:pt>
                <c:pt idx="39">
                  <c:v>30</c:v>
                </c:pt>
                <c:pt idx="40">
                  <c:v>41</c:v>
                </c:pt>
                <c:pt idx="41">
                  <c:v>38</c:v>
                </c:pt>
                <c:pt idx="42">
                  <c:v>37</c:v>
                </c:pt>
                <c:pt idx="43">
                  <c:v>34</c:v>
                </c:pt>
                <c:pt idx="44">
                  <c:v>33</c:v>
                </c:pt>
                <c:pt idx="45">
                  <c:v>33</c:v>
                </c:pt>
                <c:pt idx="46">
                  <c:v>35</c:v>
                </c:pt>
                <c:pt idx="47">
                  <c:v>38</c:v>
                </c:pt>
                <c:pt idx="48">
                  <c:v>42</c:v>
                </c:pt>
                <c:pt idx="49">
                  <c:v>40</c:v>
                </c:pt>
                <c:pt idx="50">
                  <c:v>39</c:v>
                </c:pt>
                <c:pt idx="51">
                  <c:v>37</c:v>
                </c:pt>
                <c:pt idx="52">
                  <c:v>37</c:v>
                </c:pt>
                <c:pt idx="53">
                  <c:v>36</c:v>
                </c:pt>
                <c:pt idx="54">
                  <c:v>35</c:v>
                </c:pt>
                <c:pt idx="55">
                  <c:v>38</c:v>
                </c:pt>
              </c:numCache>
            </c:numRef>
          </c:val>
          <c:smooth val="0"/>
        </c:ser>
        <c:ser>
          <c:idx val="1"/>
          <c:order val="1"/>
          <c:spPr>
            <a:ln w="6350" cap="rnd" cmpd="sng" algn="ctr">
              <a:solidFill>
                <a:srgbClr val="EB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Лист1!$E$169:$E$224</c:f>
              <c:numCache>
                <c:formatCode>General</c:formatCode>
                <c:ptCount val="56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  <c:pt idx="27">
                  <c:v>31</c:v>
                </c:pt>
                <c:pt idx="28">
                  <c:v>31</c:v>
                </c:pt>
                <c:pt idx="29">
                  <c:v>31</c:v>
                </c:pt>
                <c:pt idx="30">
                  <c:v>31</c:v>
                </c:pt>
                <c:pt idx="31">
                  <c:v>31</c:v>
                </c:pt>
                <c:pt idx="32">
                  <c:v>31</c:v>
                </c:pt>
                <c:pt idx="33">
                  <c:v>31</c:v>
                </c:pt>
                <c:pt idx="34">
                  <c:v>31</c:v>
                </c:pt>
                <c:pt idx="35">
                  <c:v>31</c:v>
                </c:pt>
                <c:pt idx="36">
                  <c:v>31</c:v>
                </c:pt>
                <c:pt idx="37">
                  <c:v>31</c:v>
                </c:pt>
                <c:pt idx="38">
                  <c:v>31</c:v>
                </c:pt>
                <c:pt idx="39">
                  <c:v>31</c:v>
                </c:pt>
                <c:pt idx="40">
                  <c:v>31</c:v>
                </c:pt>
                <c:pt idx="41">
                  <c:v>31</c:v>
                </c:pt>
                <c:pt idx="42">
                  <c:v>31</c:v>
                </c:pt>
                <c:pt idx="43">
                  <c:v>31</c:v>
                </c:pt>
                <c:pt idx="44">
                  <c:v>31</c:v>
                </c:pt>
                <c:pt idx="45">
                  <c:v>31</c:v>
                </c:pt>
                <c:pt idx="46">
                  <c:v>31</c:v>
                </c:pt>
                <c:pt idx="47">
                  <c:v>31</c:v>
                </c:pt>
                <c:pt idx="48">
                  <c:v>31</c:v>
                </c:pt>
                <c:pt idx="49">
                  <c:v>31</c:v>
                </c:pt>
                <c:pt idx="50">
                  <c:v>31</c:v>
                </c:pt>
                <c:pt idx="51">
                  <c:v>31</c:v>
                </c:pt>
                <c:pt idx="52">
                  <c:v>31</c:v>
                </c:pt>
                <c:pt idx="53">
                  <c:v>31</c:v>
                </c:pt>
                <c:pt idx="54">
                  <c:v>31</c:v>
                </c:pt>
                <c:pt idx="55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85536"/>
        <c:axId val="116787072"/>
      </c:lineChart>
      <c:catAx>
        <c:axId val="116785536"/>
        <c:scaling>
          <c:orientation val="minMax"/>
        </c:scaling>
        <c:delete val="0"/>
        <c:axPos val="b"/>
        <c:majorTickMark val="in"/>
        <c:minorTickMark val="none"/>
        <c:tickLblPos val="none"/>
        <c:crossAx val="116787072"/>
        <c:crosses val="autoZero"/>
        <c:auto val="1"/>
        <c:lblAlgn val="ctr"/>
        <c:lblOffset val="100"/>
        <c:noMultiLvlLbl val="0"/>
      </c:catAx>
      <c:valAx>
        <c:axId val="116787072"/>
        <c:scaling>
          <c:orientation val="minMax"/>
          <c:min val="20"/>
        </c:scaling>
        <c:delete val="0"/>
        <c:axPos val="l"/>
        <c:numFmt formatCode="General" sourceLinked="1"/>
        <c:majorTickMark val="in"/>
        <c:minorTickMark val="none"/>
        <c:tickLblPos val="nextTo"/>
        <c:crossAx val="116785536"/>
        <c:crosses val="autoZero"/>
        <c:crossBetween val="midCat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Лист1!$C$251:$C$263</c:f>
              <c:numCache>
                <c:formatCode>General</c:formatCode>
                <c:ptCount val="13"/>
                <c:pt idx="0">
                  <c:v>36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43</c:v>
                </c:pt>
                <c:pt idx="5">
                  <c:v>43</c:v>
                </c:pt>
                <c:pt idx="6">
                  <c:v>40</c:v>
                </c:pt>
                <c:pt idx="7">
                  <c:v>39</c:v>
                </c:pt>
                <c:pt idx="8">
                  <c:v>48</c:v>
                </c:pt>
                <c:pt idx="9">
                  <c:v>52</c:v>
                </c:pt>
                <c:pt idx="10">
                  <c:v>50</c:v>
                </c:pt>
                <c:pt idx="11">
                  <c:v>49</c:v>
                </c:pt>
                <c:pt idx="12">
                  <c:v>60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Лист1!$C$238:$C$250</c:f>
              <c:numCache>
                <c:formatCode>General</c:formatCode>
                <c:ptCount val="13"/>
                <c:pt idx="0">
                  <c:v>34</c:v>
                </c:pt>
                <c:pt idx="1">
                  <c:v>37</c:v>
                </c:pt>
                <c:pt idx="2">
                  <c:v>38</c:v>
                </c:pt>
                <c:pt idx="3">
                  <c:v>36</c:v>
                </c:pt>
                <c:pt idx="4">
                  <c:v>40</c:v>
                </c:pt>
                <c:pt idx="5">
                  <c:v>41</c:v>
                </c:pt>
                <c:pt idx="6">
                  <c:v>38</c:v>
                </c:pt>
                <c:pt idx="7">
                  <c:v>41</c:v>
                </c:pt>
                <c:pt idx="8">
                  <c:v>46</c:v>
                </c:pt>
                <c:pt idx="9">
                  <c:v>47</c:v>
                </c:pt>
                <c:pt idx="10">
                  <c:v>49</c:v>
                </c:pt>
                <c:pt idx="11">
                  <c:v>48</c:v>
                </c:pt>
                <c:pt idx="12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Лист1!$C$225:$C$237</c:f>
              <c:strCache>
                <c:ptCount val="1"/>
                <c:pt idx="0">
                  <c:v>29 29 29 30 30 32 33 34 35 35 37 38 46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2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4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8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9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10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33CC33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Лист1!$C$225:$C$237</c:f>
              <c:numCache>
                <c:formatCode>General</c:formatCode>
                <c:ptCount val="13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30</c:v>
                </c:pt>
                <c:pt idx="4">
                  <c:v>30</c:v>
                </c:pt>
                <c:pt idx="5">
                  <c:v>32</c:v>
                </c:pt>
                <c:pt idx="6">
                  <c:v>33</c:v>
                </c:pt>
                <c:pt idx="7">
                  <c:v>34</c:v>
                </c:pt>
                <c:pt idx="8">
                  <c:v>35</c:v>
                </c:pt>
                <c:pt idx="9">
                  <c:v>35</c:v>
                </c:pt>
                <c:pt idx="10">
                  <c:v>37</c:v>
                </c:pt>
                <c:pt idx="11">
                  <c:v>38</c:v>
                </c:pt>
                <c:pt idx="12">
                  <c:v>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913280"/>
        <c:axId val="114914816"/>
      </c:barChart>
      <c:catAx>
        <c:axId val="114913280"/>
        <c:scaling>
          <c:orientation val="minMax"/>
        </c:scaling>
        <c:delete val="0"/>
        <c:axPos val="l"/>
        <c:majorTickMark val="none"/>
        <c:minorTickMark val="none"/>
        <c:tickLblPos val="none"/>
        <c:crossAx val="114914816"/>
        <c:crosses val="autoZero"/>
        <c:auto val="1"/>
        <c:lblAlgn val="ctr"/>
        <c:lblOffset val="100"/>
        <c:noMultiLvlLbl val="0"/>
      </c:catAx>
      <c:valAx>
        <c:axId val="114914816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14913280"/>
        <c:crosses val="autoZero"/>
        <c:crossBetween val="between"/>
      </c:valAx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43C0C"/>
            </a:solidFill>
          </c:spPr>
          <c:invertIfNegative val="0"/>
          <c:dLbls>
            <c:txPr>
              <a:bodyPr/>
              <a:lstStyle/>
              <a:p>
                <a:pPr>
                  <a:defRPr sz="75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Лист1!$C$264:$C$276</c:f>
              <c:numCache>
                <c:formatCode>General</c:formatCode>
                <c:ptCount val="13"/>
                <c:pt idx="0">
                  <c:v>25</c:v>
                </c:pt>
                <c:pt idx="1">
                  <c:v>24</c:v>
                </c:pt>
                <c:pt idx="2">
                  <c:v>26</c:v>
                </c:pt>
                <c:pt idx="3">
                  <c:v>27</c:v>
                </c:pt>
                <c:pt idx="4">
                  <c:v>25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30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114922240"/>
        <c:axId val="114940544"/>
      </c:barChart>
      <c:catAx>
        <c:axId val="114922240"/>
        <c:scaling>
          <c:orientation val="minMax"/>
        </c:scaling>
        <c:delete val="1"/>
        <c:axPos val="l"/>
        <c:majorTickMark val="out"/>
        <c:minorTickMark val="none"/>
        <c:tickLblPos val="nextTo"/>
        <c:crossAx val="114940544"/>
        <c:crosses val="autoZero"/>
        <c:auto val="1"/>
        <c:lblAlgn val="ctr"/>
        <c:lblOffset val="100"/>
        <c:noMultiLvlLbl val="0"/>
      </c:catAx>
      <c:valAx>
        <c:axId val="114940544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14922240"/>
        <c:crosses val="autoZero"/>
        <c:crossBetween val="between"/>
      </c:valAx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2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4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8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9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10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CC33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8000"/>
              </a:solidFill>
            </c:spPr>
          </c:dPt>
          <c:val>
            <c:numRef>
              <c:f>Лист1!$D$225:$D$237</c:f>
              <c:numCache>
                <c:formatCode>General</c:formatCode>
                <c:ptCount val="13"/>
                <c:pt idx="0">
                  <c:v>23</c:v>
                </c:pt>
                <c:pt idx="1">
                  <c:v>32</c:v>
                </c:pt>
                <c:pt idx="2">
                  <c:v>34</c:v>
                </c:pt>
                <c:pt idx="3">
                  <c:v>25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40</c:v>
                </c:pt>
                <c:pt idx="8">
                  <c:v>42</c:v>
                </c:pt>
                <c:pt idx="9">
                  <c:v>32</c:v>
                </c:pt>
                <c:pt idx="10">
                  <c:v>41</c:v>
                </c:pt>
                <c:pt idx="11">
                  <c:v>42</c:v>
                </c:pt>
                <c:pt idx="12">
                  <c:v>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4978816"/>
        <c:axId val="114980352"/>
      </c:barChart>
      <c:catAx>
        <c:axId val="114978816"/>
        <c:scaling>
          <c:orientation val="minMax"/>
        </c:scaling>
        <c:delete val="0"/>
        <c:axPos val="l"/>
        <c:majorTickMark val="none"/>
        <c:minorTickMark val="none"/>
        <c:tickLblPos val="none"/>
        <c:crossAx val="114980352"/>
        <c:crosses val="autoZero"/>
        <c:auto val="1"/>
        <c:lblAlgn val="ctr"/>
        <c:lblOffset val="100"/>
        <c:noMultiLvlLbl val="0"/>
      </c:catAx>
      <c:valAx>
        <c:axId val="114980352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14978816"/>
        <c:crosses val="autoZero"/>
        <c:crossBetween val="between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Лист1!$C$299:$C$309</c:f>
              <c:numCache>
                <c:formatCode>General</c:formatCode>
                <c:ptCount val="11"/>
                <c:pt idx="0">
                  <c:v>29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38</c:v>
                </c:pt>
                <c:pt idx="5">
                  <c:v>33</c:v>
                </c:pt>
                <c:pt idx="6">
                  <c:v>33</c:v>
                </c:pt>
                <c:pt idx="7">
                  <c:v>36</c:v>
                </c:pt>
                <c:pt idx="8">
                  <c:v>35</c:v>
                </c:pt>
                <c:pt idx="9">
                  <c:v>37</c:v>
                </c:pt>
                <c:pt idx="10">
                  <c:v>36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Лист1!$C$288:$C$298</c:f>
              <c:numCache>
                <c:formatCode>General</c:formatCode>
                <c:ptCount val="11"/>
                <c:pt idx="0">
                  <c:v>27</c:v>
                </c:pt>
                <c:pt idx="1">
                  <c:v>31</c:v>
                </c:pt>
                <c:pt idx="2">
                  <c:v>31</c:v>
                </c:pt>
                <c:pt idx="3">
                  <c:v>33</c:v>
                </c:pt>
                <c:pt idx="4">
                  <c:v>37</c:v>
                </c:pt>
                <c:pt idx="5">
                  <c:v>32</c:v>
                </c:pt>
                <c:pt idx="6">
                  <c:v>32</c:v>
                </c:pt>
                <c:pt idx="7">
                  <c:v>34</c:v>
                </c:pt>
                <c:pt idx="8">
                  <c:v>35</c:v>
                </c:pt>
                <c:pt idx="9">
                  <c:v>35</c:v>
                </c:pt>
                <c:pt idx="10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Лист1!$C$277:$C$287</c:f>
              <c:strCache>
                <c:ptCount val="1"/>
                <c:pt idx="0">
                  <c:v>22 24 24 26 26 27 27 27 28 28 29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A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A000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Лист1!$C$277:$C$287</c:f>
              <c:numCache>
                <c:formatCode>General</c:formatCode>
                <c:ptCount val="11"/>
                <c:pt idx="0">
                  <c:v>22</c:v>
                </c:pt>
                <c:pt idx="1">
                  <c:v>24</c:v>
                </c:pt>
                <c:pt idx="2">
                  <c:v>24</c:v>
                </c:pt>
                <c:pt idx="3">
                  <c:v>26</c:v>
                </c:pt>
                <c:pt idx="4">
                  <c:v>26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28</c:v>
                </c:pt>
                <c:pt idx="9">
                  <c:v>28</c:v>
                </c:pt>
                <c:pt idx="10">
                  <c:v>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045888"/>
        <c:axId val="117309824"/>
      </c:barChart>
      <c:catAx>
        <c:axId val="117045888"/>
        <c:scaling>
          <c:orientation val="minMax"/>
        </c:scaling>
        <c:delete val="0"/>
        <c:axPos val="l"/>
        <c:majorTickMark val="none"/>
        <c:minorTickMark val="none"/>
        <c:tickLblPos val="none"/>
        <c:crossAx val="117309824"/>
        <c:crosses val="autoZero"/>
        <c:auto val="1"/>
        <c:lblAlgn val="ctr"/>
        <c:lblOffset val="100"/>
        <c:noMultiLvlLbl val="0"/>
      </c:catAx>
      <c:valAx>
        <c:axId val="117309824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17045888"/>
        <c:crosses val="autoZero"/>
        <c:crossBetween val="between"/>
      </c:valAx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43C0C"/>
            </a:solidFill>
          </c:spPr>
          <c:invertIfNegative val="0"/>
          <c:dLbls>
            <c:txPr>
              <a:bodyPr/>
              <a:lstStyle/>
              <a:p>
                <a:pPr>
                  <a:defRPr sz="75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Лист1!$C$310:$C$320</c:f>
              <c:numCache>
                <c:formatCode>General</c:formatCode>
                <c:ptCount val="11"/>
                <c:pt idx="0">
                  <c:v>19</c:v>
                </c:pt>
                <c:pt idx="1">
                  <c:v>21</c:v>
                </c:pt>
                <c:pt idx="2">
                  <c:v>22</c:v>
                </c:pt>
                <c:pt idx="3">
                  <c:v>24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22</c:v>
                </c:pt>
                <c:pt idx="8">
                  <c:v>24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0"/>
        <c:axId val="117316224"/>
        <c:axId val="117323264"/>
      </c:barChart>
      <c:catAx>
        <c:axId val="117316224"/>
        <c:scaling>
          <c:orientation val="minMax"/>
        </c:scaling>
        <c:delete val="1"/>
        <c:axPos val="l"/>
        <c:majorTickMark val="out"/>
        <c:minorTickMark val="none"/>
        <c:tickLblPos val="nextTo"/>
        <c:crossAx val="117323264"/>
        <c:crosses val="autoZero"/>
        <c:auto val="1"/>
        <c:lblAlgn val="ctr"/>
        <c:lblOffset val="100"/>
        <c:noMultiLvlLbl val="0"/>
      </c:catAx>
      <c:valAx>
        <c:axId val="117323264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tint val="75000"/>
                      <a:shade val="95000"/>
                      <a:satMod val="105000"/>
                    </a:sysClr>
                  </a:solidFill>
                  <a:prstDash val="solid"/>
                  <a:round/>
                </a14:hiddenLine>
              </a:ext>
            </a:extLst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17316224"/>
        <c:crosses val="autoZero"/>
        <c:crossBetween val="between"/>
      </c:valAx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0713"/>
            <a:ext cx="5826125" cy="4370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5" y="5333978"/>
            <a:ext cx="5792745" cy="122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5" y="9545921"/>
            <a:ext cx="539269" cy="18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5" y="110486"/>
            <a:ext cx="66" cy="12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4021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300" indent="-115716" algn="l" defTabSz="894021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299593" indent="-180707" algn="l" defTabSz="894021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405" indent="-125227" algn="l" defTabSz="894021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119" indent="-114132" algn="l" defTabSz="894021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2610" algn="l" defTabSz="9130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1" algn="l" defTabSz="9130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6" algn="l" defTabSz="9130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7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8" y="620713"/>
            <a:ext cx="5826125" cy="4370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80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0538" y="620713"/>
            <a:ext cx="5826125" cy="4370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82" y="5333983"/>
            <a:ext cx="5792745" cy="2615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5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8.png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3.bin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8.png"/><Relationship Id="rId2" Type="http://schemas.openxmlformats.org/officeDocument/2006/relationships/tags" Target="../tags/tag6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7.bin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7" Type="http://schemas.openxmlformats.org/officeDocument/2006/relationships/image" Target="../media/image8.png"/><Relationship Id="rId2" Type="http://schemas.openxmlformats.org/officeDocument/2006/relationships/tags" Target="../tags/tag79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1.bin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5.png"/><Relationship Id="rId2" Type="http://schemas.openxmlformats.org/officeDocument/2006/relationships/tags" Target="../tags/tag80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3.bin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4.bin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5.bin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5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6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7" Type="http://schemas.openxmlformats.org/officeDocument/2006/relationships/image" Target="../media/image8.png"/><Relationship Id="rId2" Type="http://schemas.openxmlformats.org/officeDocument/2006/relationships/tags" Target="../tags/tag8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8.bin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5.png"/><Relationship Id="rId2" Type="http://schemas.openxmlformats.org/officeDocument/2006/relationships/tags" Target="../tags/tag8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0.bin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1.bin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3.bin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2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3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0"/>
            <a:ext cx="667020" cy="19460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3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44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2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680" indent="0">
              <a:buNone/>
              <a:defRPr sz="2000" b="1"/>
            </a:lvl2pPr>
            <a:lvl3pPr marL="895353" indent="0">
              <a:buNone/>
              <a:defRPr sz="1800" b="1"/>
            </a:lvl3pPr>
            <a:lvl4pPr marL="1343029" indent="0">
              <a:buNone/>
              <a:defRPr sz="1600" b="1"/>
            </a:lvl4pPr>
            <a:lvl5pPr marL="1790705" indent="0">
              <a:buNone/>
              <a:defRPr sz="1600" b="1"/>
            </a:lvl5pPr>
            <a:lvl6pPr marL="2238382" indent="0">
              <a:buNone/>
              <a:defRPr sz="1600" b="1"/>
            </a:lvl6pPr>
            <a:lvl7pPr marL="2686058" indent="0">
              <a:buNone/>
              <a:defRPr sz="1600" b="1"/>
            </a:lvl7pPr>
            <a:lvl8pPr marL="3133734" indent="0">
              <a:buNone/>
              <a:defRPr sz="1600" b="1"/>
            </a:lvl8pPr>
            <a:lvl9pPr marL="35814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27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2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680" indent="0">
              <a:buNone/>
              <a:defRPr sz="2000" b="1"/>
            </a:lvl2pPr>
            <a:lvl3pPr marL="895353" indent="0">
              <a:buNone/>
              <a:defRPr sz="1800" b="1"/>
            </a:lvl3pPr>
            <a:lvl4pPr marL="1343029" indent="0">
              <a:buNone/>
              <a:defRPr sz="1600" b="1"/>
            </a:lvl4pPr>
            <a:lvl5pPr marL="1790705" indent="0">
              <a:buNone/>
              <a:defRPr sz="1600" b="1"/>
            </a:lvl5pPr>
            <a:lvl6pPr marL="2238382" indent="0">
              <a:buNone/>
              <a:defRPr sz="1600" b="1"/>
            </a:lvl6pPr>
            <a:lvl7pPr marL="2686058" indent="0">
              <a:buNone/>
              <a:defRPr sz="1600" b="1"/>
            </a:lvl7pPr>
            <a:lvl8pPr marL="3133734" indent="0">
              <a:buNone/>
              <a:defRPr sz="1600" b="1"/>
            </a:lvl8pPr>
            <a:lvl9pPr marL="358141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27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0"/>
            <a:ext cx="667020" cy="19460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1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0"/>
            <a:ext cx="667020" cy="19460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3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05" y="6331196"/>
            <a:ext cx="729923" cy="25647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79" y="274367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69" y="282145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79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680" indent="0">
              <a:buNone/>
              <a:defRPr sz="1400"/>
            </a:lvl2pPr>
            <a:lvl3pPr marL="895353" indent="0">
              <a:buNone/>
              <a:defRPr sz="1200"/>
            </a:lvl3pPr>
            <a:lvl4pPr marL="1343029" indent="0">
              <a:buNone/>
              <a:defRPr sz="1000"/>
            </a:lvl4pPr>
            <a:lvl5pPr marL="1790705" indent="0">
              <a:buNone/>
              <a:defRPr sz="1000"/>
            </a:lvl5pPr>
            <a:lvl6pPr marL="2238382" indent="0">
              <a:buNone/>
              <a:defRPr sz="1000"/>
            </a:lvl6pPr>
            <a:lvl7pPr marL="2686058" indent="0">
              <a:buNone/>
              <a:defRPr sz="1000"/>
            </a:lvl7pPr>
            <a:lvl8pPr marL="3133734" indent="0">
              <a:buNone/>
              <a:defRPr sz="1000"/>
            </a:lvl8pPr>
            <a:lvl9pPr marL="35814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5" y="6331196"/>
            <a:ext cx="729923" cy="25647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0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45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45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680" indent="0">
              <a:buNone/>
              <a:defRPr sz="2700"/>
            </a:lvl2pPr>
            <a:lvl3pPr marL="895353" indent="0">
              <a:buNone/>
              <a:defRPr sz="2400"/>
            </a:lvl3pPr>
            <a:lvl4pPr marL="1343029" indent="0">
              <a:buNone/>
              <a:defRPr sz="2000"/>
            </a:lvl4pPr>
            <a:lvl5pPr marL="1790705" indent="0">
              <a:buNone/>
              <a:defRPr sz="2000"/>
            </a:lvl5pPr>
            <a:lvl6pPr marL="2238382" indent="0">
              <a:buNone/>
              <a:defRPr sz="2000"/>
            </a:lvl6pPr>
            <a:lvl7pPr marL="2686058" indent="0">
              <a:buNone/>
              <a:defRPr sz="2000"/>
            </a:lvl7pPr>
            <a:lvl8pPr marL="3133734" indent="0">
              <a:buNone/>
              <a:defRPr sz="2000"/>
            </a:lvl8pPr>
            <a:lvl9pPr marL="358141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0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680" indent="0">
              <a:buNone/>
              <a:defRPr sz="1400"/>
            </a:lvl2pPr>
            <a:lvl3pPr marL="895353" indent="0">
              <a:buNone/>
              <a:defRPr sz="1200"/>
            </a:lvl3pPr>
            <a:lvl4pPr marL="1343029" indent="0">
              <a:buNone/>
              <a:defRPr sz="1000"/>
            </a:lvl4pPr>
            <a:lvl5pPr marL="1790705" indent="0">
              <a:buNone/>
              <a:defRPr sz="1000"/>
            </a:lvl5pPr>
            <a:lvl6pPr marL="2238382" indent="0">
              <a:buNone/>
              <a:defRPr sz="1000"/>
            </a:lvl6pPr>
            <a:lvl7pPr marL="2686058" indent="0">
              <a:buNone/>
              <a:defRPr sz="1000"/>
            </a:lvl7pPr>
            <a:lvl8pPr marL="3133734" indent="0">
              <a:buNone/>
              <a:defRPr sz="1000"/>
            </a:lvl8pPr>
            <a:lvl9pPr marL="35814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5" y="6331196"/>
            <a:ext cx="729923" cy="25647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4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5" y="6331196"/>
            <a:ext cx="729923" cy="25647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37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5" y="6331196"/>
            <a:ext cx="729923" cy="25647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6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23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7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7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3" y="4114808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6" y="93671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1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827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827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09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4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9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7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3" y="4114808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6" y="93671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1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827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827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44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7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3" y="4114808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6" y="93671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1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827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827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40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7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3" y="4114808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6" y="93671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827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1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827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827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91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04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792" indent="0" algn="ctr">
              <a:buNone/>
              <a:defRPr sz="1500"/>
            </a:lvl2pPr>
            <a:lvl3pPr marL="671584" indent="0" algn="ctr">
              <a:buNone/>
              <a:defRPr sz="1300"/>
            </a:lvl3pPr>
            <a:lvl4pPr marL="1007378" indent="0" algn="ctr">
              <a:buNone/>
              <a:defRPr sz="1200"/>
            </a:lvl4pPr>
            <a:lvl5pPr marL="1343172" indent="0" algn="ctr">
              <a:buNone/>
              <a:defRPr sz="1200"/>
            </a:lvl5pPr>
            <a:lvl6pPr marL="1678964" indent="0" algn="ctr">
              <a:buNone/>
              <a:defRPr sz="1200"/>
            </a:lvl6pPr>
            <a:lvl7pPr marL="2014757" indent="0" algn="ctr">
              <a:buNone/>
              <a:defRPr sz="1200"/>
            </a:lvl7pPr>
            <a:lvl8pPr marL="2350548" indent="0" algn="ctr">
              <a:buNone/>
              <a:defRPr sz="1200"/>
            </a:lvl8pPr>
            <a:lvl9pPr marL="2686342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7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62" tIns="33581" rIns="67162" bIns="335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04" y="2996967"/>
            <a:ext cx="3465878" cy="1216780"/>
          </a:xfrm>
          <a:prstGeom prst="rect">
            <a:avLst/>
          </a:prstGeom>
        </p:spPr>
        <p:txBody>
          <a:bodyPr vert="horz" lIns="67162" tIns="33581" rIns="67162" bIns="3358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923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1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19"/>
            <a:ext cx="667020" cy="19460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7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28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28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7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54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3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0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8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6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40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1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384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2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19"/>
            <a:ext cx="667020" cy="19460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9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43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1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727" indent="0">
              <a:buNone/>
              <a:defRPr sz="2000" b="1"/>
            </a:lvl2pPr>
            <a:lvl3pPr marL="895448" indent="0">
              <a:buNone/>
              <a:defRPr sz="1800" b="1"/>
            </a:lvl3pPr>
            <a:lvl4pPr marL="1343172" indent="0">
              <a:buNone/>
              <a:defRPr sz="1600" b="1"/>
            </a:lvl4pPr>
            <a:lvl5pPr marL="1790895" indent="0">
              <a:buNone/>
              <a:defRPr sz="1600" b="1"/>
            </a:lvl5pPr>
            <a:lvl6pPr marL="2238619" indent="0">
              <a:buNone/>
              <a:defRPr sz="1600" b="1"/>
            </a:lvl6pPr>
            <a:lvl7pPr marL="2686342" indent="0">
              <a:buNone/>
              <a:defRPr sz="1600" b="1"/>
            </a:lvl7pPr>
            <a:lvl8pPr marL="3134066" indent="0">
              <a:buNone/>
              <a:defRPr sz="1600" b="1"/>
            </a:lvl8pPr>
            <a:lvl9pPr marL="35817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26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6" y="1389051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727" indent="0">
              <a:buNone/>
              <a:defRPr sz="2000" b="1"/>
            </a:lvl2pPr>
            <a:lvl3pPr marL="895448" indent="0">
              <a:buNone/>
              <a:defRPr sz="1800" b="1"/>
            </a:lvl3pPr>
            <a:lvl4pPr marL="1343172" indent="0">
              <a:buNone/>
              <a:defRPr sz="1600" b="1"/>
            </a:lvl4pPr>
            <a:lvl5pPr marL="1790895" indent="0">
              <a:buNone/>
              <a:defRPr sz="1600" b="1"/>
            </a:lvl5pPr>
            <a:lvl6pPr marL="2238619" indent="0">
              <a:buNone/>
              <a:defRPr sz="1600" b="1"/>
            </a:lvl6pPr>
            <a:lvl7pPr marL="2686342" indent="0">
              <a:buNone/>
              <a:defRPr sz="1600" b="1"/>
            </a:lvl7pPr>
            <a:lvl8pPr marL="3134066" indent="0">
              <a:buNone/>
              <a:defRPr sz="1600" b="1"/>
            </a:lvl8pPr>
            <a:lvl9pPr marL="35817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6" y="2056126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19"/>
            <a:ext cx="667020" cy="19460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7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19"/>
            <a:ext cx="667020" cy="19460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8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04" y="6331196"/>
            <a:ext cx="729923" cy="25647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1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0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78" y="274366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68" y="282144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78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727" indent="0">
              <a:buNone/>
              <a:defRPr sz="1400"/>
            </a:lvl2pPr>
            <a:lvl3pPr marL="895448" indent="0">
              <a:buNone/>
              <a:defRPr sz="1200"/>
            </a:lvl3pPr>
            <a:lvl4pPr marL="1343172" indent="0">
              <a:buNone/>
              <a:defRPr sz="1000"/>
            </a:lvl4pPr>
            <a:lvl5pPr marL="1790895" indent="0">
              <a:buNone/>
              <a:defRPr sz="1000"/>
            </a:lvl5pPr>
            <a:lvl6pPr marL="2238619" indent="0">
              <a:buNone/>
              <a:defRPr sz="1000"/>
            </a:lvl6pPr>
            <a:lvl7pPr marL="2686342" indent="0">
              <a:buNone/>
              <a:defRPr sz="1000"/>
            </a:lvl7pPr>
            <a:lvl8pPr marL="3134066" indent="0">
              <a:buNone/>
              <a:defRPr sz="1000"/>
            </a:lvl8pPr>
            <a:lvl9pPr marL="358179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4" y="6331196"/>
            <a:ext cx="729923" cy="25647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3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44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44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727" indent="0">
              <a:buNone/>
              <a:defRPr sz="2700"/>
            </a:lvl2pPr>
            <a:lvl3pPr marL="895448" indent="0">
              <a:buNone/>
              <a:defRPr sz="2400"/>
            </a:lvl3pPr>
            <a:lvl4pPr marL="1343172" indent="0">
              <a:buNone/>
              <a:defRPr sz="2000"/>
            </a:lvl4pPr>
            <a:lvl5pPr marL="1790895" indent="0">
              <a:buNone/>
              <a:defRPr sz="2000"/>
            </a:lvl5pPr>
            <a:lvl6pPr marL="2238619" indent="0">
              <a:buNone/>
              <a:defRPr sz="2000"/>
            </a:lvl6pPr>
            <a:lvl7pPr marL="2686342" indent="0">
              <a:buNone/>
              <a:defRPr sz="2000"/>
            </a:lvl7pPr>
            <a:lvl8pPr marL="3134066" indent="0">
              <a:buNone/>
              <a:defRPr sz="2000"/>
            </a:lvl8pPr>
            <a:lvl9pPr marL="358179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49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727" indent="0">
              <a:buNone/>
              <a:defRPr sz="1400"/>
            </a:lvl2pPr>
            <a:lvl3pPr marL="895448" indent="0">
              <a:buNone/>
              <a:defRPr sz="1200"/>
            </a:lvl3pPr>
            <a:lvl4pPr marL="1343172" indent="0">
              <a:buNone/>
              <a:defRPr sz="1000"/>
            </a:lvl4pPr>
            <a:lvl5pPr marL="1790895" indent="0">
              <a:buNone/>
              <a:defRPr sz="1000"/>
            </a:lvl5pPr>
            <a:lvl6pPr marL="2238619" indent="0">
              <a:buNone/>
              <a:defRPr sz="1000"/>
            </a:lvl6pPr>
            <a:lvl7pPr marL="2686342" indent="0">
              <a:buNone/>
              <a:defRPr sz="1000"/>
            </a:lvl7pPr>
            <a:lvl8pPr marL="3134066" indent="0">
              <a:buNone/>
              <a:defRPr sz="1000"/>
            </a:lvl8pPr>
            <a:lvl9pPr marL="358179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4" y="6331196"/>
            <a:ext cx="729923" cy="25647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4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4" y="6331196"/>
            <a:ext cx="729923" cy="25647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9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36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4" y="6331196"/>
            <a:ext cx="729923" cy="256473"/>
          </a:xfrm>
          <a:prstGeom prst="rect">
            <a:avLst/>
          </a:prstGeom>
        </p:spPr>
        <p:txBody>
          <a:bodyPr vert="horz" wrap="none" lIns="67162" tIns="33581" rIns="67162" bIns="3358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5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6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3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6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2" y="4114807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5" y="93670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0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87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5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6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2" y="4114807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5" y="93670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0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94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7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6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2" y="4114807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5" y="93670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0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28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0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6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2" y="4114807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5" y="93670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0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74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4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Last Modified 04:03:2014 11:04 Russian Standard Time</a:t>
            </a:r>
            <a:endParaRPr lang="ru-RU" dirty="0" smtClean="0"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Printed 03:03:2014 21:40 Russian Standard Time</a:t>
            </a:r>
            <a:endParaRPr lang="ru-RU" dirty="0" smtClean="0"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+mn-cs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/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/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92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3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857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3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5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9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5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2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4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0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8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Last Modified 04:03:2014 11:04 Russian Standard Time</a:t>
            </a:r>
            <a:endParaRPr lang="ru-RU" dirty="0" smtClean="0"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Printed 03:03:2014 21:40 Russian Standard Time</a:t>
            </a:r>
            <a:endParaRPr lang="ru-RU" dirty="0" smtClean="0"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+mn-cs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/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/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96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0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40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12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9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83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1735850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E:\Околодизайновое\WORKS\2014 01\02 Отчет ЦОДД\Обложка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" y="3768"/>
            <a:ext cx="8958263" cy="6717709"/>
          </a:xfrm>
          <a:prstGeom prst="rect">
            <a:avLst/>
          </a:prstGeom>
          <a:noFill/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3500462" y="4930778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3500462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Дата</a:t>
            </a:r>
          </a:p>
        </p:txBody>
      </p:sp>
      <p:sp>
        <p:nvSpPr>
          <p:cNvPr id="14" name="Rectangle 1189"/>
          <p:cNvSpPr>
            <a:spLocks noChangeArrowheads="1"/>
          </p:cNvSpPr>
          <p:nvPr/>
        </p:nvSpPr>
        <p:spPr bwMode="auto">
          <a:xfrm>
            <a:off x="3" y="3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00465" y="2238376"/>
            <a:ext cx="4935537" cy="995444"/>
          </a:xfrm>
          <a:prstGeom prst="rect">
            <a:avLst/>
          </a:prstGeom>
        </p:spPr>
        <p:txBody>
          <a:bodyPr anchor="t" anchorCtr="0"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2" name="Picture 8" descr="http://www.gucodd.ru/templates/gk_quay/images/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62" y="679527"/>
            <a:ext cx="2190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6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73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30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2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04.03.2014 11:04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78" y="4114803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1" y="93666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66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15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3663"/>
            <a:ext cx="6397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C3B619-4C12-49A1-B18F-96292A85C71D}" type="slidenum">
              <a:rPr lang="ru-RU" altLang="ru-RU" sz="1000">
                <a:solidFill>
                  <a:srgbClr val="000000"/>
                </a:solidFill>
              </a:rPr>
              <a:pPr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957772-77CE-41E3-8B3F-17EC573BCFCD}" type="slidenum">
              <a:rPr lang="ru-RU" altLang="ru-RU" sz="1000">
                <a:solidFill>
                  <a:srgbClr val="000000"/>
                </a:solidFill>
              </a:rPr>
              <a:pPr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72CB8-677A-4067-8D67-92F361F03E3A}" type="slidenum">
              <a:rPr lang="ru-RU" altLang="ru-RU" sz="1000">
                <a:solidFill>
                  <a:srgbClr val="000000"/>
                </a:solidFill>
              </a:rPr>
              <a:pPr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7393CE-CD30-4552-9D8B-07F078EF6338}" type="slidenum">
              <a:rPr lang="ru-RU" altLang="ru-RU" sz="1000">
                <a:solidFill>
                  <a:srgbClr val="000000"/>
                </a:solidFill>
              </a:rPr>
              <a:pPr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D91710-F908-45DC-9B56-E666DBD52C98}" type="slidenum">
              <a:rPr lang="ru-RU" altLang="ru-RU" sz="1000">
                <a:solidFill>
                  <a:srgbClr val="000000"/>
                </a:solidFill>
              </a:rPr>
              <a:pPr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>
          <a:xfrm>
            <a:off x="447675" y="6229353"/>
            <a:ext cx="2090738" cy="358775"/>
          </a:xfrm>
          <a:prstGeom prst="rect">
            <a:avLst/>
          </a:prstGeom>
        </p:spPr>
        <p:txBody>
          <a:bodyPr lIns="89583" tIns="44792" rIns="89583" bIns="4479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B25A6FF-655E-48EC-8CE6-A0F32F7282A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03.02.2016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2288" y="6229353"/>
            <a:ext cx="2836862" cy="358775"/>
          </a:xfrm>
          <a:prstGeom prst="rect">
            <a:avLst/>
          </a:prstGeom>
        </p:spPr>
        <p:txBody>
          <a:bodyPr lIns="89583" tIns="44792" rIns="89583" bIns="4479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23025" y="6229353"/>
            <a:ext cx="2090738" cy="358775"/>
          </a:xfrm>
          <a:prstGeom prst="rect">
            <a:avLst/>
          </a:prstGeom>
        </p:spPr>
        <p:txBody>
          <a:bodyPr lIns="89583" tIns="44792" rIns="89583" bIns="44792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7118CAF-8A1E-4239-A5C9-B091875FA4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137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1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Last Modified 04:03:2014 11:04 Russian Standard Time</a:t>
            </a:r>
            <a:endParaRPr lang="ru-RU" dirty="0" smtClean="0"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Printed 03:03:2014 21:40 Russian Standard Time</a:t>
            </a:r>
            <a:endParaRPr lang="ru-RU" dirty="0" smtClean="0"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+mn-cs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/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/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20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397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4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5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3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6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6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77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3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Last Modified 04:03:2014 11:04 Russian Standard Time</a:t>
            </a:r>
            <a:endParaRPr lang="ru-RU" dirty="0" smtClean="0"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Printed 03:03:2014 21:40 Russian Standard Time</a:t>
            </a:r>
            <a:endParaRPr lang="ru-RU" dirty="0" smtClean="0"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latin typeface="+mn-lt"/>
                  <a:cs typeface="+mn-cs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/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/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41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5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1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7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19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60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0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8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3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55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8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4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7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1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9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7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27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6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99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9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5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71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52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35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0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3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30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2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1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2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3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726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3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70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56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5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9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4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15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996973"/>
              </p:ext>
            </p:ext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E:\Околодизайновое\WORKS\2014 01\02 Отчет ЦОДД\Обложка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" y="3770"/>
            <a:ext cx="8958263" cy="6717709"/>
          </a:xfrm>
          <a:prstGeom prst="rect">
            <a:avLst/>
          </a:prstGeom>
          <a:noFill/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3500462" y="4930780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3500462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Дата</a:t>
            </a:r>
          </a:p>
        </p:txBody>
      </p:sp>
      <p:sp>
        <p:nvSpPr>
          <p:cNvPr id="14" name="Rectangle 1189"/>
          <p:cNvSpPr>
            <a:spLocks noChangeArrowheads="1"/>
          </p:cNvSpPr>
          <p:nvPr/>
        </p:nvSpPr>
        <p:spPr bwMode="auto">
          <a:xfrm>
            <a:off x="5" y="5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1" tIns="45695" rIns="91391" bIns="45695" anchor="ctr"/>
          <a:lstStyle/>
          <a:p>
            <a:pPr defTabSz="895732"/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00467" y="2238376"/>
            <a:ext cx="4935537" cy="995444"/>
          </a:xfrm>
          <a:prstGeom prst="rect">
            <a:avLst/>
          </a:prstGeom>
        </p:spPr>
        <p:txBody>
          <a:bodyPr anchor="t" anchorCtr="0"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2" name="Picture 8" descr="http://www.gucodd.ru/templates/gk_quay/images/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62" y="679527"/>
            <a:ext cx="2190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8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8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895732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89573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1786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0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4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04.03.2014 11:04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0" y="4114805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3" y="9366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68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732" eaLnBrk="1" hangingPunct="1"/>
              <a:r>
                <a:rPr lang="ru-RU" altLang="ru-RU" b="1">
                  <a:solidFill>
                    <a:srgbClr val="000000"/>
                  </a:solidFill>
                </a:rPr>
                <a:t>Title</a:t>
              </a:r>
            </a:p>
            <a:p>
              <a:pPr defTabSz="895732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15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3663"/>
            <a:ext cx="6397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79C3B619-4C12-49A1-B18F-96292A85C71D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56957772-77CE-41E3-8B3F-17EC573BCFCD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02972CB8-677A-4067-8D67-92F361F03E3A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7F7393CE-CD30-4552-9D8B-07F078EF6338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3BD91710-F908-45DC-9B56-E666DBD52C98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>
          <a:xfrm>
            <a:off x="447675" y="6229355"/>
            <a:ext cx="2090738" cy="358775"/>
          </a:xfrm>
          <a:prstGeom prst="rect">
            <a:avLst/>
          </a:prstGeom>
        </p:spPr>
        <p:txBody>
          <a:bodyPr lIns="89564" tIns="44782" rIns="89564" bIns="44782"/>
          <a:lstStyle>
            <a:lvl1pPr>
              <a:defRPr>
                <a:cs typeface="+mn-cs"/>
              </a:defRPr>
            </a:lvl1pPr>
          </a:lstStyle>
          <a:p>
            <a:pPr defTabSz="895732">
              <a:defRPr/>
            </a:pPr>
            <a:fld id="{AB25A6FF-655E-48EC-8CE6-A0F32F7282AE}" type="datetimeFigureOut">
              <a:rPr lang="ru-RU" smtClean="0">
                <a:solidFill>
                  <a:srgbClr val="000000"/>
                </a:solidFill>
                <a:latin typeface="Arial"/>
              </a:rPr>
              <a:pPr defTabSz="895732">
                <a:defRPr/>
              </a:pPr>
              <a:t>03.02.2016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2288" y="6229355"/>
            <a:ext cx="2836862" cy="358775"/>
          </a:xfrm>
          <a:prstGeom prst="rect">
            <a:avLst/>
          </a:prstGeom>
        </p:spPr>
        <p:txBody>
          <a:bodyPr lIns="89564" tIns="44782" rIns="89564" bIns="44782"/>
          <a:lstStyle>
            <a:lvl1pPr>
              <a:defRPr>
                <a:cs typeface="+mn-cs"/>
              </a:defRPr>
            </a:lvl1pPr>
          </a:lstStyle>
          <a:p>
            <a:pPr defTabSz="895732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23025" y="6229355"/>
            <a:ext cx="2090738" cy="358775"/>
          </a:xfrm>
          <a:prstGeom prst="rect">
            <a:avLst/>
          </a:prstGeom>
        </p:spPr>
        <p:txBody>
          <a:bodyPr lIns="89564" tIns="44782" rIns="89564" bIns="44782"/>
          <a:lstStyle>
            <a:lvl1pPr>
              <a:defRPr>
                <a:cs typeface="+mn-cs"/>
              </a:defRPr>
            </a:lvl1pPr>
          </a:lstStyle>
          <a:p>
            <a:pPr defTabSz="895732">
              <a:defRPr/>
            </a:pPr>
            <a:fld id="{E7118CAF-8A1E-4239-A5C9-B091875FA4DC}" type="slidenum">
              <a:rPr lang="ru-RU" smtClean="0">
                <a:solidFill>
                  <a:srgbClr val="000000"/>
                </a:solidFill>
                <a:latin typeface="Arial"/>
              </a:rPr>
              <a:pPr defTabSz="895732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2501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6722768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E:\Околодизайновое\WORKS\2014 01\02 Отчет ЦОДД\Обложка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" y="3768"/>
            <a:ext cx="8958263" cy="6717709"/>
          </a:xfrm>
          <a:prstGeom prst="rect">
            <a:avLst/>
          </a:prstGeom>
          <a:noFill/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3500462" y="4930778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3500462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Дата</a:t>
            </a:r>
          </a:p>
        </p:txBody>
      </p:sp>
      <p:sp>
        <p:nvSpPr>
          <p:cNvPr id="14" name="Rectangle 1189"/>
          <p:cNvSpPr>
            <a:spLocks noChangeArrowheads="1"/>
          </p:cNvSpPr>
          <p:nvPr/>
        </p:nvSpPr>
        <p:spPr bwMode="auto">
          <a:xfrm>
            <a:off x="3" y="3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defTabSz="896017"/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00465" y="2238376"/>
            <a:ext cx="4935537" cy="995444"/>
          </a:xfrm>
          <a:prstGeom prst="rect">
            <a:avLst/>
          </a:prstGeom>
        </p:spPr>
        <p:txBody>
          <a:bodyPr anchor="t" anchorCtr="0"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2" name="Picture 8" descr="http://www.gucodd.ru/templates/gk_quay/images/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62" y="679527"/>
            <a:ext cx="2190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5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0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1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896017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896017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280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2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2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04.03.2014 11:04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78" y="4114803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1" y="93666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66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6017" eaLnBrk="1" hangingPunct="1"/>
              <a:r>
                <a:rPr lang="ru-RU" altLang="ru-RU" b="1">
                  <a:solidFill>
                    <a:srgbClr val="000000"/>
                  </a:solidFill>
                </a:rPr>
                <a:t>Title</a:t>
              </a:r>
            </a:p>
            <a:p>
              <a:pPr defTabSz="896017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15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3663"/>
            <a:ext cx="6397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/>
            <a:fld id="{79C3B619-4C12-49A1-B18F-96292A85C71D}" type="slidenum">
              <a:rPr lang="ru-RU" altLang="ru-RU" sz="1000">
                <a:solidFill>
                  <a:srgbClr val="000000"/>
                </a:solidFill>
              </a:rPr>
              <a:pPr defTabSz="896017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/>
            <a:fld id="{56957772-77CE-41E3-8B3F-17EC573BCFCD}" type="slidenum">
              <a:rPr lang="ru-RU" altLang="ru-RU" sz="1000">
                <a:solidFill>
                  <a:srgbClr val="000000"/>
                </a:solidFill>
              </a:rPr>
              <a:pPr defTabSz="896017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/>
            <a:fld id="{02972CB8-677A-4067-8D67-92F361F03E3A}" type="slidenum">
              <a:rPr lang="ru-RU" altLang="ru-RU" sz="1000">
                <a:solidFill>
                  <a:srgbClr val="000000"/>
                </a:solidFill>
              </a:rPr>
              <a:pPr defTabSz="896017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/>
            <a:fld id="{7F7393CE-CD30-4552-9D8B-07F078EF6338}" type="slidenum">
              <a:rPr lang="ru-RU" altLang="ru-RU" sz="1000">
                <a:solidFill>
                  <a:srgbClr val="000000"/>
                </a:solidFill>
              </a:rPr>
              <a:pPr defTabSz="896017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 userDrawn="1"/>
        </p:nvSpPr>
        <p:spPr bwMode="auto">
          <a:xfrm>
            <a:off x="8545516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/>
            <a:fld id="{3BD91710-F908-45DC-9B56-E666DBD52C98}" type="slidenum">
              <a:rPr lang="ru-RU" altLang="ru-RU" sz="1000">
                <a:solidFill>
                  <a:srgbClr val="000000"/>
                </a:solidFill>
              </a:rPr>
              <a:pPr defTabSz="896017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>
          <a:xfrm>
            <a:off x="447675" y="6229353"/>
            <a:ext cx="2090738" cy="358775"/>
          </a:xfrm>
          <a:prstGeom prst="rect">
            <a:avLst/>
          </a:prstGeom>
        </p:spPr>
        <p:txBody>
          <a:bodyPr lIns="89583" tIns="44792" rIns="89583" bIns="44792"/>
          <a:lstStyle>
            <a:lvl1pPr>
              <a:defRPr>
                <a:cs typeface="+mn-cs"/>
              </a:defRPr>
            </a:lvl1pPr>
          </a:lstStyle>
          <a:p>
            <a:pPr defTabSz="896017">
              <a:defRPr/>
            </a:pPr>
            <a:fld id="{AB25A6FF-655E-48EC-8CE6-A0F32F7282AE}" type="datetimeFigureOut">
              <a:rPr lang="ru-RU">
                <a:solidFill>
                  <a:srgbClr val="000000"/>
                </a:solidFill>
                <a:latin typeface="Arial"/>
              </a:rPr>
              <a:pPr defTabSz="896017">
                <a:defRPr/>
              </a:pPr>
              <a:t>03.02.2016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2288" y="6229353"/>
            <a:ext cx="2836862" cy="358775"/>
          </a:xfrm>
          <a:prstGeom prst="rect">
            <a:avLst/>
          </a:prstGeom>
        </p:spPr>
        <p:txBody>
          <a:bodyPr lIns="89583" tIns="44792" rIns="89583" bIns="44792"/>
          <a:lstStyle>
            <a:lvl1pPr>
              <a:defRPr>
                <a:cs typeface="+mn-cs"/>
              </a:defRPr>
            </a:lvl1pPr>
          </a:lstStyle>
          <a:p>
            <a:pPr defTabSz="896017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23025" y="6229353"/>
            <a:ext cx="2090738" cy="358775"/>
          </a:xfrm>
          <a:prstGeom prst="rect">
            <a:avLst/>
          </a:prstGeom>
        </p:spPr>
        <p:txBody>
          <a:bodyPr lIns="89583" tIns="44792" rIns="89583" bIns="44792"/>
          <a:lstStyle>
            <a:lvl1pPr>
              <a:defRPr>
                <a:cs typeface="+mn-cs"/>
              </a:defRPr>
            </a:lvl1pPr>
          </a:lstStyle>
          <a:p>
            <a:pPr defTabSz="896017">
              <a:defRPr/>
            </a:pPr>
            <a:fld id="{E7118CAF-8A1E-4239-A5C9-B091875FA4DC}" type="slidenum">
              <a:rPr lang="ru-RU">
                <a:solidFill>
                  <a:srgbClr val="000000"/>
                </a:solidFill>
                <a:latin typeface="Arial"/>
              </a:rPr>
              <a:pPr defTabSz="896017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9664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08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650" indent="0" algn="ctr">
              <a:buNone/>
              <a:defRPr sz="1500"/>
            </a:lvl2pPr>
            <a:lvl3pPr marL="671300" indent="0" algn="ctr">
              <a:buNone/>
              <a:defRPr sz="1300"/>
            </a:lvl3pPr>
            <a:lvl4pPr marL="1006951" indent="0" algn="ctr">
              <a:buNone/>
              <a:defRPr sz="1200"/>
            </a:lvl4pPr>
            <a:lvl5pPr marL="1342602" indent="0" algn="ctr">
              <a:buNone/>
              <a:defRPr sz="1200"/>
            </a:lvl5pPr>
            <a:lvl6pPr marL="1678252" indent="0" algn="ctr">
              <a:buNone/>
              <a:defRPr sz="1200"/>
            </a:lvl6pPr>
            <a:lvl7pPr marL="2013904" indent="0" algn="ctr">
              <a:buNone/>
              <a:defRPr sz="1200"/>
            </a:lvl7pPr>
            <a:lvl8pPr marL="2349552" indent="0" algn="ctr">
              <a:buNone/>
              <a:defRPr sz="1200"/>
            </a:lvl8pPr>
            <a:lvl9pPr marL="2685203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1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34" tIns="33569" rIns="67134" bIns="33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08" y="2996971"/>
            <a:ext cx="3465878" cy="1216780"/>
          </a:xfrm>
          <a:prstGeom prst="rect">
            <a:avLst/>
          </a:prstGeom>
        </p:spPr>
        <p:txBody>
          <a:bodyPr vert="horz" lIns="67134" tIns="33569" rIns="67134" bIns="33569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772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1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2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2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2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5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50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0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7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5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2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0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69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6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0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47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5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0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5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0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5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6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1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2" y="274370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2" y="282148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2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0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48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48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539" indent="0">
              <a:buNone/>
              <a:defRPr sz="2700"/>
            </a:lvl2pPr>
            <a:lvl3pPr marL="895068" indent="0">
              <a:buNone/>
              <a:defRPr sz="2400"/>
            </a:lvl3pPr>
            <a:lvl4pPr marL="1342602" indent="0">
              <a:buNone/>
              <a:defRPr sz="2000"/>
            </a:lvl4pPr>
            <a:lvl5pPr marL="1790136" indent="0">
              <a:buNone/>
              <a:defRPr sz="2000"/>
            </a:lvl5pPr>
            <a:lvl6pPr marL="2237670" indent="0">
              <a:buNone/>
              <a:defRPr sz="2000"/>
            </a:lvl6pPr>
            <a:lvl7pPr marL="2685203" indent="0">
              <a:buNone/>
              <a:defRPr sz="2000"/>
            </a:lvl7pPr>
            <a:lvl8pPr marL="3132738" indent="0">
              <a:buNone/>
              <a:defRPr sz="2000"/>
            </a:lvl8pPr>
            <a:lvl9pPr marL="3580271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3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6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0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9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0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51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58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40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48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08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650" indent="0" algn="ctr">
              <a:buNone/>
              <a:defRPr sz="1500"/>
            </a:lvl2pPr>
            <a:lvl3pPr marL="671300" indent="0" algn="ctr">
              <a:buNone/>
              <a:defRPr sz="1300"/>
            </a:lvl3pPr>
            <a:lvl4pPr marL="1006951" indent="0" algn="ctr">
              <a:buNone/>
              <a:defRPr sz="1200"/>
            </a:lvl4pPr>
            <a:lvl5pPr marL="1342602" indent="0" algn="ctr">
              <a:buNone/>
              <a:defRPr sz="1200"/>
            </a:lvl5pPr>
            <a:lvl6pPr marL="1678252" indent="0" algn="ctr">
              <a:buNone/>
              <a:defRPr sz="1200"/>
            </a:lvl6pPr>
            <a:lvl7pPr marL="2013904" indent="0" algn="ctr">
              <a:buNone/>
              <a:defRPr sz="1200"/>
            </a:lvl7pPr>
            <a:lvl8pPr marL="2349552" indent="0" algn="ctr">
              <a:buNone/>
              <a:defRPr sz="1200"/>
            </a:lvl8pPr>
            <a:lvl9pPr marL="2685203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1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34" tIns="33569" rIns="67134" bIns="33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08" y="2996971"/>
            <a:ext cx="3465878" cy="1216780"/>
          </a:xfrm>
          <a:prstGeom prst="rect">
            <a:avLst/>
          </a:prstGeom>
        </p:spPr>
        <p:txBody>
          <a:bodyPr vert="horz" lIns="67134" tIns="33569" rIns="67134" bIns="33569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772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0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2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2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5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50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0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7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5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2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0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932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6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47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5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0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5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0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3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2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2" y="274370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2" y="282148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2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1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48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48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539" indent="0">
              <a:buNone/>
              <a:defRPr sz="2700"/>
            </a:lvl2pPr>
            <a:lvl3pPr marL="895068" indent="0">
              <a:buNone/>
              <a:defRPr sz="2400"/>
            </a:lvl3pPr>
            <a:lvl4pPr marL="1342602" indent="0">
              <a:buNone/>
              <a:defRPr sz="2000"/>
            </a:lvl4pPr>
            <a:lvl5pPr marL="1790136" indent="0">
              <a:buNone/>
              <a:defRPr sz="2000"/>
            </a:lvl5pPr>
            <a:lvl6pPr marL="2237670" indent="0">
              <a:buNone/>
              <a:defRPr sz="2000"/>
            </a:lvl6pPr>
            <a:lvl7pPr marL="2685203" indent="0">
              <a:buNone/>
              <a:defRPr sz="2000"/>
            </a:lvl7pPr>
            <a:lvl8pPr marL="3132738" indent="0">
              <a:buNone/>
              <a:defRPr sz="2000"/>
            </a:lvl8pPr>
            <a:lvl9pPr marL="3580271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3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9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0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0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0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6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24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5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16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00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08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650" indent="0" algn="ctr">
              <a:buNone/>
              <a:defRPr sz="1500"/>
            </a:lvl2pPr>
            <a:lvl3pPr marL="671300" indent="0" algn="ctr">
              <a:buNone/>
              <a:defRPr sz="1300"/>
            </a:lvl3pPr>
            <a:lvl4pPr marL="1006951" indent="0" algn="ctr">
              <a:buNone/>
              <a:defRPr sz="1200"/>
            </a:lvl4pPr>
            <a:lvl5pPr marL="1342602" indent="0" algn="ctr">
              <a:buNone/>
              <a:defRPr sz="1200"/>
            </a:lvl5pPr>
            <a:lvl6pPr marL="1678252" indent="0" algn="ctr">
              <a:buNone/>
              <a:defRPr sz="1200"/>
            </a:lvl6pPr>
            <a:lvl7pPr marL="2013904" indent="0" algn="ctr">
              <a:buNone/>
              <a:defRPr sz="1200"/>
            </a:lvl7pPr>
            <a:lvl8pPr marL="2349552" indent="0" algn="ctr">
              <a:buNone/>
              <a:defRPr sz="1200"/>
            </a:lvl8pPr>
            <a:lvl9pPr marL="2685203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1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34" tIns="33569" rIns="67134" bIns="33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08" y="2996971"/>
            <a:ext cx="3465878" cy="1216780"/>
          </a:xfrm>
          <a:prstGeom prst="rect">
            <a:avLst/>
          </a:prstGeom>
        </p:spPr>
        <p:txBody>
          <a:bodyPr vert="horz" lIns="67134" tIns="33569" rIns="67134" bIns="33569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772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2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9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2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2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5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50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0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7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5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2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0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310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6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3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47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5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0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5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0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6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8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0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8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2" y="274370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2" y="282148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2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48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48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539" indent="0">
              <a:buNone/>
              <a:defRPr sz="2700"/>
            </a:lvl2pPr>
            <a:lvl3pPr marL="895068" indent="0">
              <a:buNone/>
              <a:defRPr sz="2400"/>
            </a:lvl3pPr>
            <a:lvl4pPr marL="1342602" indent="0">
              <a:buNone/>
              <a:defRPr sz="2000"/>
            </a:lvl4pPr>
            <a:lvl5pPr marL="1790136" indent="0">
              <a:buNone/>
              <a:defRPr sz="2000"/>
            </a:lvl5pPr>
            <a:lvl6pPr marL="2237670" indent="0">
              <a:buNone/>
              <a:defRPr sz="2000"/>
            </a:lvl6pPr>
            <a:lvl7pPr marL="2685203" indent="0">
              <a:buNone/>
              <a:defRPr sz="2000"/>
            </a:lvl7pPr>
            <a:lvl8pPr marL="3132738" indent="0">
              <a:buNone/>
              <a:defRPr sz="2000"/>
            </a:lvl8pPr>
            <a:lvl9pPr marL="3580271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3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2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0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8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38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26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50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35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25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6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896017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896017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1337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9694189"/>
              </p:ext>
            </p:extLst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E:\Околодизайновое\WORKS\2014 01\02 Отчет ЦОДД\Обложка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" y="3770"/>
            <a:ext cx="8958263" cy="6717709"/>
          </a:xfrm>
          <a:prstGeom prst="rect">
            <a:avLst/>
          </a:prstGeom>
          <a:noFill/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3500462" y="4930780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3500462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Дата</a:t>
            </a:r>
          </a:p>
        </p:txBody>
      </p:sp>
      <p:sp>
        <p:nvSpPr>
          <p:cNvPr id="14" name="Rectangle 1189"/>
          <p:cNvSpPr>
            <a:spLocks noChangeArrowheads="1"/>
          </p:cNvSpPr>
          <p:nvPr/>
        </p:nvSpPr>
        <p:spPr bwMode="auto">
          <a:xfrm>
            <a:off x="5" y="5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1" tIns="45695" rIns="91391" bIns="45695" anchor="ctr"/>
          <a:lstStyle/>
          <a:p>
            <a:pPr defTabSz="895732"/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00467" y="2238376"/>
            <a:ext cx="4935537" cy="995444"/>
          </a:xfrm>
          <a:prstGeom prst="rect">
            <a:avLst/>
          </a:prstGeom>
        </p:spPr>
        <p:txBody>
          <a:bodyPr anchor="t" anchorCtr="0"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2" name="Picture 8" descr="http://www.gucodd.ru/templates/gk_quay/images/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62" y="679527"/>
            <a:ext cx="2190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8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895732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895732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5201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5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4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04.03.2014 11:04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0" y="4114805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3" y="9366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68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732" eaLnBrk="1" hangingPunct="1"/>
              <a:r>
                <a:rPr lang="ru-RU" altLang="ru-RU" b="1">
                  <a:solidFill>
                    <a:srgbClr val="000000"/>
                  </a:solidFill>
                </a:rPr>
                <a:t>Title</a:t>
              </a:r>
            </a:p>
            <a:p>
              <a:pPr defTabSz="895732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15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3663"/>
            <a:ext cx="6397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79C3B619-4C12-49A1-B18F-96292A85C71D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56957772-77CE-41E3-8B3F-17EC573BCFCD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02972CB8-677A-4067-8D67-92F361F03E3A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7F7393CE-CD30-4552-9D8B-07F078EF6338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 userDrawn="1"/>
        </p:nvSpPr>
        <p:spPr bwMode="auto">
          <a:xfrm>
            <a:off x="8545518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/>
            <a:fld id="{3BD91710-F908-45DC-9B56-E666DBD52C98}" type="slidenum">
              <a:rPr lang="ru-RU" altLang="ru-RU" sz="1000">
                <a:solidFill>
                  <a:srgbClr val="000000"/>
                </a:solidFill>
              </a:rPr>
              <a:pPr defTabSz="895732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>
          <a:xfrm>
            <a:off x="447675" y="6229355"/>
            <a:ext cx="2090738" cy="358775"/>
          </a:xfrm>
          <a:prstGeom prst="rect">
            <a:avLst/>
          </a:prstGeom>
        </p:spPr>
        <p:txBody>
          <a:bodyPr lIns="89564" tIns="44782" rIns="89564" bIns="44782"/>
          <a:lstStyle>
            <a:lvl1pPr>
              <a:defRPr>
                <a:cs typeface="+mn-cs"/>
              </a:defRPr>
            </a:lvl1pPr>
          </a:lstStyle>
          <a:p>
            <a:pPr defTabSz="895732">
              <a:defRPr/>
            </a:pPr>
            <a:fld id="{AB25A6FF-655E-48EC-8CE6-A0F32F7282AE}" type="datetimeFigureOut">
              <a:rPr lang="ru-RU" smtClean="0">
                <a:solidFill>
                  <a:srgbClr val="000000"/>
                </a:solidFill>
                <a:latin typeface="Arial"/>
              </a:rPr>
              <a:pPr defTabSz="895732">
                <a:defRPr/>
              </a:pPr>
              <a:t>03.02.2016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2288" y="6229355"/>
            <a:ext cx="2836862" cy="358775"/>
          </a:xfrm>
          <a:prstGeom prst="rect">
            <a:avLst/>
          </a:prstGeom>
        </p:spPr>
        <p:txBody>
          <a:bodyPr lIns="89564" tIns="44782" rIns="89564" bIns="44782"/>
          <a:lstStyle>
            <a:lvl1pPr>
              <a:defRPr>
                <a:cs typeface="+mn-cs"/>
              </a:defRPr>
            </a:lvl1pPr>
          </a:lstStyle>
          <a:p>
            <a:pPr defTabSz="895732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23025" y="6229355"/>
            <a:ext cx="2090738" cy="358775"/>
          </a:xfrm>
          <a:prstGeom prst="rect">
            <a:avLst/>
          </a:prstGeom>
        </p:spPr>
        <p:txBody>
          <a:bodyPr lIns="89564" tIns="44782" rIns="89564" bIns="44782"/>
          <a:lstStyle>
            <a:lvl1pPr>
              <a:defRPr>
                <a:cs typeface="+mn-cs"/>
              </a:defRPr>
            </a:lvl1pPr>
          </a:lstStyle>
          <a:p>
            <a:pPr defTabSz="895732">
              <a:defRPr/>
            </a:pPr>
            <a:fld id="{E7118CAF-8A1E-4239-A5C9-B091875FA4DC}" type="slidenum">
              <a:rPr lang="ru-RU" smtClean="0">
                <a:solidFill>
                  <a:srgbClr val="000000"/>
                </a:solidFill>
                <a:latin typeface="Arial"/>
              </a:rPr>
              <a:pPr defTabSz="895732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8996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2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3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205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6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2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7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2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0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6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6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5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2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30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64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38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71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2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7" y="159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7" y="159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E:\Околодизайновое\WORKS\2014 01\02 Отчет ЦОДД\Обложка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" y="3774"/>
            <a:ext cx="8958263" cy="6717709"/>
          </a:xfrm>
          <a:prstGeom prst="rect">
            <a:avLst/>
          </a:prstGeom>
          <a:noFill/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3500462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3500462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>
              <a:defRPr/>
            </a:pPr>
            <a:r>
              <a:rPr lang="ru-RU" sz="1400" dirty="0" smtClean="0">
                <a:solidFill>
                  <a:srgbClr val="FFFFFF">
                    <a:lumMod val="50000"/>
                  </a:srgbClr>
                </a:solidFill>
              </a:rPr>
              <a:t>Дата</a:t>
            </a:r>
          </a:p>
        </p:txBody>
      </p:sp>
      <p:sp>
        <p:nvSpPr>
          <p:cNvPr id="14" name="Rectangle 1189"/>
          <p:cNvSpPr>
            <a:spLocks noChangeArrowheads="1"/>
          </p:cNvSpPr>
          <p:nvPr/>
        </p:nvSpPr>
        <p:spPr bwMode="auto">
          <a:xfrm>
            <a:off x="9" y="9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2" tIns="45677" rIns="91352" bIns="45677" anchor="ctr"/>
          <a:lstStyle/>
          <a:p>
            <a:pPr defTabSz="895353"/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00471" y="2238376"/>
            <a:ext cx="4935537" cy="995444"/>
          </a:xfrm>
          <a:prstGeom prst="rect">
            <a:avLst/>
          </a:prstGeom>
        </p:spPr>
        <p:txBody>
          <a:bodyPr anchor="t" anchorCtr="0"/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2" name="Picture 8" descr="http://www.gucodd.ru/templates/gk_quay/images/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62" y="679527"/>
            <a:ext cx="2190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3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22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895353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89535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953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9" name="think-cell Slide" r:id="rId5" imgW="6350000" imgH="6350000" progId="TCLayout.ActiveDocument.1">
                  <p:embed/>
                </p:oleObj>
              </mc:Choice>
              <mc:Fallback>
                <p:oleObj name="think-cell Slid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28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04.03.2014 11:04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4" y="4114809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7" y="93672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2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353" eaLnBrk="1" hangingPunct="1"/>
              <a:r>
                <a:rPr lang="ru-RU" altLang="ru-RU" b="1">
                  <a:solidFill>
                    <a:srgbClr val="000000"/>
                  </a:solidFill>
                </a:rPr>
                <a:t>Title</a:t>
              </a:r>
            </a:p>
            <a:p>
              <a:pPr defTabSz="89535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15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3663"/>
            <a:ext cx="6397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8545522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/>
            <a:fld id="{79C3B619-4C12-49A1-B18F-96292A85C71D}" type="slidenum">
              <a:rPr lang="ru-RU" altLang="ru-RU" sz="1000">
                <a:solidFill>
                  <a:srgbClr val="000000"/>
                </a:solidFill>
              </a:rPr>
              <a:pPr defTabSz="895353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 userDrawn="1"/>
        </p:nvSpPr>
        <p:spPr bwMode="auto">
          <a:xfrm>
            <a:off x="8545522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/>
            <a:fld id="{56957772-77CE-41E3-8B3F-17EC573BCFCD}" type="slidenum">
              <a:rPr lang="ru-RU" altLang="ru-RU" sz="1000">
                <a:solidFill>
                  <a:srgbClr val="000000"/>
                </a:solidFill>
              </a:rPr>
              <a:pPr defTabSz="895353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 userDrawn="1"/>
        </p:nvSpPr>
        <p:spPr bwMode="auto">
          <a:xfrm>
            <a:off x="8545522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/>
            <a:fld id="{02972CB8-677A-4067-8D67-92F361F03E3A}" type="slidenum">
              <a:rPr lang="ru-RU" altLang="ru-RU" sz="1000">
                <a:solidFill>
                  <a:srgbClr val="000000"/>
                </a:solidFill>
              </a:rPr>
              <a:pPr defTabSz="895353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 userDrawn="1"/>
        </p:nvSpPr>
        <p:spPr bwMode="auto">
          <a:xfrm>
            <a:off x="8545522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/>
            <a:fld id="{7F7393CE-CD30-4552-9D8B-07F078EF6338}" type="slidenum">
              <a:rPr lang="ru-RU" altLang="ru-RU" sz="1000">
                <a:solidFill>
                  <a:srgbClr val="000000"/>
                </a:solidFill>
              </a:rPr>
              <a:pPr defTabSz="895353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 userDrawn="1"/>
        </p:nvSpPr>
        <p:spPr bwMode="auto">
          <a:xfrm>
            <a:off x="8545522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/>
            <a:fld id="{3BD91710-F908-45DC-9B56-E666DBD52C98}" type="slidenum">
              <a:rPr lang="ru-RU" altLang="ru-RU" sz="1000">
                <a:solidFill>
                  <a:srgbClr val="000000"/>
                </a:solidFill>
              </a:rPr>
              <a:pPr defTabSz="895353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>
          <a:xfrm>
            <a:off x="447675" y="6229359"/>
            <a:ext cx="2090738" cy="358775"/>
          </a:xfrm>
          <a:prstGeom prst="rect">
            <a:avLst/>
          </a:prstGeom>
        </p:spPr>
        <p:txBody>
          <a:bodyPr lIns="89527" tIns="44762" rIns="89527" bIns="44762"/>
          <a:lstStyle>
            <a:lvl1pPr>
              <a:defRPr>
                <a:cs typeface="+mn-cs"/>
              </a:defRPr>
            </a:lvl1pPr>
          </a:lstStyle>
          <a:p>
            <a:pPr defTabSz="895353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2288" y="6229359"/>
            <a:ext cx="2836862" cy="358775"/>
          </a:xfrm>
          <a:prstGeom prst="rect">
            <a:avLst/>
          </a:prstGeom>
        </p:spPr>
        <p:txBody>
          <a:bodyPr lIns="89527" tIns="44762" rIns="89527" bIns="44762"/>
          <a:lstStyle>
            <a:lvl1pPr>
              <a:defRPr>
                <a:cs typeface="+mn-cs"/>
              </a:defRPr>
            </a:lvl1pPr>
          </a:lstStyle>
          <a:p>
            <a:pPr defTabSz="895353"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23025" y="6229359"/>
            <a:ext cx="2090738" cy="358775"/>
          </a:xfrm>
          <a:prstGeom prst="rect">
            <a:avLst/>
          </a:prstGeom>
        </p:spPr>
        <p:txBody>
          <a:bodyPr lIns="89527" tIns="44762" rIns="89527" bIns="44762"/>
          <a:lstStyle>
            <a:lvl1pPr>
              <a:defRPr>
                <a:cs typeface="+mn-cs"/>
              </a:defRPr>
            </a:lvl1pPr>
          </a:lstStyle>
          <a:p>
            <a:pPr defTabSz="895353">
              <a:defRPr/>
            </a:pPr>
            <a:fld id="{E7118CAF-8A1E-4239-A5C9-B091875FA4DC}" type="slidenum">
              <a:rPr lang="ru-RU" smtClean="0">
                <a:solidFill>
                  <a:srgbClr val="000000"/>
                </a:solidFill>
                <a:latin typeface="Arial"/>
              </a:rPr>
              <a:pPr defTabSz="895353"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39528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09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2769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615" indent="0" algn="ctr">
              <a:buNone/>
              <a:defRPr sz="1500"/>
            </a:lvl2pPr>
            <a:lvl3pPr marL="671228" indent="0" algn="ctr">
              <a:buNone/>
              <a:defRPr sz="1300"/>
            </a:lvl3pPr>
            <a:lvl4pPr marL="1006844" indent="0" algn="ctr">
              <a:buNone/>
              <a:defRPr sz="1200"/>
            </a:lvl4pPr>
            <a:lvl5pPr marL="1342460" indent="0" algn="ctr">
              <a:buNone/>
              <a:defRPr sz="1200"/>
            </a:lvl5pPr>
            <a:lvl6pPr marL="1678075" indent="0" algn="ctr">
              <a:buNone/>
              <a:defRPr sz="1200"/>
            </a:lvl6pPr>
            <a:lvl7pPr marL="2013690" indent="0" algn="ctr">
              <a:buNone/>
              <a:defRPr sz="1200"/>
            </a:lvl7pPr>
            <a:lvl8pPr marL="2349303" indent="0" algn="ctr">
              <a:buNone/>
              <a:defRPr sz="1200"/>
            </a:lvl8pPr>
            <a:lvl9pPr marL="268491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2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27" tIns="33565" rIns="67127" bIns="335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112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09" y="2996972"/>
            <a:ext cx="3465878" cy="1216780"/>
          </a:xfrm>
          <a:prstGeom prst="rect">
            <a:avLst/>
          </a:prstGeom>
        </p:spPr>
        <p:txBody>
          <a:bodyPr vert="horz" lIns="67127" tIns="33565" rIns="67127" bIns="33565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734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905770" y="230189"/>
            <a:ext cx="7821568" cy="292474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>
              <a:defRPr lang="en-US" sz="1900" kern="1200">
                <a:solidFill>
                  <a:srgbClr val="D62828"/>
                </a:solidFill>
                <a:latin typeface="FuturaDemiC"/>
                <a:ea typeface="FuturaDemiC"/>
                <a:cs typeface="FuturaDemiC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606774" y="6393254"/>
            <a:ext cx="220849" cy="21841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2343" tIns="32343" rIns="32343" bIns="32343" numCol="1" spcCol="28426" rtlCol="0" anchor="ctr">
            <a:spAutoFit/>
          </a:bodyPr>
          <a:lstStyle>
            <a:defPPr>
              <a:defRPr lang="en-US"/>
            </a:defPPr>
            <a:lvl1pPr lvl="0" latinLnBrk="1" hangingPunct="0">
              <a:defRPr sz="1800">
                <a:solidFill>
                  <a:schemeClr val="bg1">
                    <a:lumMod val="65000"/>
                  </a:schemeClr>
                </a:solidFill>
                <a:latin typeface="FuturaDemiC"/>
                <a:cs typeface="FuturaDemiC"/>
              </a:defRPr>
            </a:lvl1pPr>
          </a:lstStyle>
          <a:p>
            <a:pPr defTabSz="896112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defTabSz="8961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Rectangle 286"/>
          <p:cNvSpPr>
            <a:spLocks noGrp="1" noChangeArrowheads="1"/>
          </p:cNvSpPr>
          <p:nvPr>
            <p:ph idx="1"/>
          </p:nvPr>
        </p:nvSpPr>
        <p:spPr bwMode="auto">
          <a:xfrm>
            <a:off x="905772" y="1164632"/>
            <a:ext cx="7821567" cy="47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00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5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401" indent="0" algn="ctr">
              <a:buNone/>
              <a:defRPr sz="1500"/>
            </a:lvl2pPr>
            <a:lvl3pPr marL="670801" indent="0" algn="ctr">
              <a:buNone/>
              <a:defRPr sz="1300"/>
            </a:lvl3pPr>
            <a:lvl4pPr marL="1006204" indent="0" algn="ctr">
              <a:buNone/>
              <a:defRPr sz="1200"/>
            </a:lvl4pPr>
            <a:lvl5pPr marL="1341605" indent="0" algn="ctr">
              <a:buNone/>
              <a:defRPr sz="1200"/>
            </a:lvl5pPr>
            <a:lvl6pPr marL="1677007" indent="0" algn="ctr">
              <a:buNone/>
              <a:defRPr sz="1200"/>
            </a:lvl6pPr>
            <a:lvl7pPr marL="2012410" indent="0" algn="ctr">
              <a:buNone/>
              <a:defRPr sz="1200"/>
            </a:lvl7pPr>
            <a:lvl8pPr marL="2347810" indent="0" algn="ctr">
              <a:buNone/>
              <a:defRPr sz="1200"/>
            </a:lvl8pPr>
            <a:lvl9pPr marL="2683213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8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085" tIns="33541" rIns="67085" bIns="335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8"/>
            <a:ext cx="3465878" cy="1216780"/>
          </a:xfrm>
          <a:prstGeom prst="rect">
            <a:avLst/>
          </a:prstGeom>
        </p:spPr>
        <p:txBody>
          <a:bodyPr vert="horz" lIns="67085" tIns="33541" rIns="67085" bIns="3354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507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7"/>
            <a:ext cx="667020" cy="19460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7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9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9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4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8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32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0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7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158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83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7"/>
            <a:ext cx="667020" cy="19460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1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4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60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204" indent="0">
              <a:buNone/>
              <a:defRPr sz="2000" b="1"/>
            </a:lvl2pPr>
            <a:lvl3pPr marL="894403" indent="0">
              <a:buNone/>
              <a:defRPr sz="1800" b="1"/>
            </a:lvl3pPr>
            <a:lvl4pPr marL="1341605" indent="0">
              <a:buNone/>
              <a:defRPr sz="1600" b="1"/>
            </a:lvl4pPr>
            <a:lvl5pPr marL="1788807" indent="0">
              <a:buNone/>
              <a:defRPr sz="1600" b="1"/>
            </a:lvl5pPr>
            <a:lvl6pPr marL="2236010" indent="0">
              <a:buNone/>
              <a:defRPr sz="1600" b="1"/>
            </a:lvl6pPr>
            <a:lvl7pPr marL="2683213" indent="0">
              <a:buNone/>
              <a:defRPr sz="1600" b="1"/>
            </a:lvl7pPr>
            <a:lvl8pPr marL="3130414" indent="0">
              <a:buNone/>
              <a:defRPr sz="1600" b="1"/>
            </a:lvl8pPr>
            <a:lvl9pPr marL="35776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7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60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204" indent="0">
              <a:buNone/>
              <a:defRPr sz="2000" b="1"/>
            </a:lvl2pPr>
            <a:lvl3pPr marL="894403" indent="0">
              <a:buNone/>
              <a:defRPr sz="1800" b="1"/>
            </a:lvl3pPr>
            <a:lvl4pPr marL="1341605" indent="0">
              <a:buNone/>
              <a:defRPr sz="1600" b="1"/>
            </a:lvl4pPr>
            <a:lvl5pPr marL="1788807" indent="0">
              <a:buNone/>
              <a:defRPr sz="1600" b="1"/>
            </a:lvl5pPr>
            <a:lvl6pPr marL="2236010" indent="0">
              <a:buNone/>
              <a:defRPr sz="1600" b="1"/>
            </a:lvl6pPr>
            <a:lvl7pPr marL="2683213" indent="0">
              <a:buNone/>
              <a:defRPr sz="1600" b="1"/>
            </a:lvl7pPr>
            <a:lvl8pPr marL="3130414" indent="0">
              <a:buNone/>
              <a:defRPr sz="1600" b="1"/>
            </a:lvl8pPr>
            <a:lvl9pPr marL="35776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7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7"/>
            <a:ext cx="667020" cy="19460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06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7"/>
            <a:ext cx="667020" cy="19460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5" y="6331196"/>
            <a:ext cx="729923" cy="25647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7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9" y="282155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204" indent="0">
              <a:buNone/>
              <a:defRPr sz="1400"/>
            </a:lvl2pPr>
            <a:lvl3pPr marL="894403" indent="0">
              <a:buNone/>
              <a:defRPr sz="1200"/>
            </a:lvl3pPr>
            <a:lvl4pPr marL="1341605" indent="0">
              <a:buNone/>
              <a:defRPr sz="1000"/>
            </a:lvl4pPr>
            <a:lvl5pPr marL="1788807" indent="0">
              <a:buNone/>
              <a:defRPr sz="1000"/>
            </a:lvl5pPr>
            <a:lvl6pPr marL="2236010" indent="0">
              <a:buNone/>
              <a:defRPr sz="1000"/>
            </a:lvl6pPr>
            <a:lvl7pPr marL="2683213" indent="0">
              <a:buNone/>
              <a:defRPr sz="1000"/>
            </a:lvl7pPr>
            <a:lvl8pPr marL="3130414" indent="0">
              <a:buNone/>
              <a:defRPr sz="1000"/>
            </a:lvl8pPr>
            <a:lvl9pPr marL="35776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5" y="6331196"/>
            <a:ext cx="729923" cy="25647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2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2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5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204" indent="0">
              <a:buNone/>
              <a:defRPr sz="2700"/>
            </a:lvl2pPr>
            <a:lvl3pPr marL="894403" indent="0">
              <a:buNone/>
              <a:defRPr sz="2400"/>
            </a:lvl3pPr>
            <a:lvl4pPr marL="1341605" indent="0">
              <a:buNone/>
              <a:defRPr sz="2000"/>
            </a:lvl4pPr>
            <a:lvl5pPr marL="1788807" indent="0">
              <a:buNone/>
              <a:defRPr sz="2000"/>
            </a:lvl5pPr>
            <a:lvl6pPr marL="2236010" indent="0">
              <a:buNone/>
              <a:defRPr sz="2000"/>
            </a:lvl6pPr>
            <a:lvl7pPr marL="2683213" indent="0">
              <a:buNone/>
              <a:defRPr sz="2000"/>
            </a:lvl7pPr>
            <a:lvl8pPr marL="3130414" indent="0">
              <a:buNone/>
              <a:defRPr sz="2000"/>
            </a:lvl8pPr>
            <a:lvl9pPr marL="3577615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60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204" indent="0">
              <a:buNone/>
              <a:defRPr sz="1400"/>
            </a:lvl2pPr>
            <a:lvl3pPr marL="894403" indent="0">
              <a:buNone/>
              <a:defRPr sz="1200"/>
            </a:lvl3pPr>
            <a:lvl4pPr marL="1341605" indent="0">
              <a:buNone/>
              <a:defRPr sz="1000"/>
            </a:lvl4pPr>
            <a:lvl5pPr marL="1788807" indent="0">
              <a:buNone/>
              <a:defRPr sz="1000"/>
            </a:lvl5pPr>
            <a:lvl6pPr marL="2236010" indent="0">
              <a:buNone/>
              <a:defRPr sz="1000"/>
            </a:lvl6pPr>
            <a:lvl7pPr marL="2683213" indent="0">
              <a:buNone/>
              <a:defRPr sz="1000"/>
            </a:lvl7pPr>
            <a:lvl8pPr marL="3130414" indent="0">
              <a:buNone/>
              <a:defRPr sz="1000"/>
            </a:lvl8pPr>
            <a:lvl9pPr marL="35776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5" y="6331196"/>
            <a:ext cx="729923" cy="25647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0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5" y="6331196"/>
            <a:ext cx="729923" cy="25647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4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7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5" y="6331196"/>
            <a:ext cx="729923" cy="256473"/>
          </a:xfrm>
          <a:prstGeom prst="rect">
            <a:avLst/>
          </a:prstGeom>
        </p:spPr>
        <p:txBody>
          <a:bodyPr vert="horz" wrap="none" lIns="67085" tIns="33541" rIns="67085" bIns="33541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3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7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93" y="4114818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6" y="93681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17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7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93" y="4114818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6" y="93681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11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7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93" y="4114818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6" y="93681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20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8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90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7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93" y="4114818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6" y="93681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29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905812" y="230429"/>
            <a:ext cx="7821569" cy="276999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>
              <a:defRPr lang="en-US" sz="2000" kern="1200">
                <a:solidFill>
                  <a:srgbClr val="D62828"/>
                </a:solidFill>
                <a:latin typeface="FuturaDemiC"/>
                <a:ea typeface="FuturaDemiC"/>
                <a:cs typeface="FuturaDemiC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606773" y="6391980"/>
            <a:ext cx="224642" cy="22143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3440" tIns="33440" rIns="33440" bIns="33440" numCol="1" spcCol="27129" rtlCol="0" anchor="ctr">
            <a:spAutoFit/>
          </a:bodyPr>
          <a:lstStyle>
            <a:defPPr>
              <a:defRPr lang="en-US"/>
            </a:defPPr>
            <a:lvl1pPr lvl="0" latinLnBrk="1" hangingPunct="0">
              <a:defRPr sz="1800">
                <a:solidFill>
                  <a:schemeClr val="bg1">
                    <a:lumMod val="65000"/>
                  </a:schemeClr>
                </a:solidFill>
                <a:latin typeface="FuturaDemiC"/>
                <a:cs typeface="FuturaDemiC"/>
              </a:defRPr>
            </a:lvl1pPr>
          </a:lstStyle>
          <a:p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Rectangle 286"/>
          <p:cNvSpPr>
            <a:spLocks noGrp="1" noChangeArrowheads="1"/>
          </p:cNvSpPr>
          <p:nvPr>
            <p:ph idx="1"/>
          </p:nvPr>
        </p:nvSpPr>
        <p:spPr bwMode="auto">
          <a:xfrm>
            <a:off x="905772" y="1164641"/>
            <a:ext cx="7821568" cy="47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62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979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1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88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3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04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74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1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4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822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8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2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7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8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3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7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9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8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9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9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2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46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50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7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47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08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650" indent="0" algn="ctr">
              <a:buNone/>
              <a:defRPr sz="1500"/>
            </a:lvl2pPr>
            <a:lvl3pPr marL="671300" indent="0" algn="ctr">
              <a:buNone/>
              <a:defRPr sz="1300"/>
            </a:lvl3pPr>
            <a:lvl4pPr marL="1006951" indent="0" algn="ctr">
              <a:buNone/>
              <a:defRPr sz="1200"/>
            </a:lvl4pPr>
            <a:lvl5pPr marL="1342602" indent="0" algn="ctr">
              <a:buNone/>
              <a:defRPr sz="1200"/>
            </a:lvl5pPr>
            <a:lvl6pPr marL="1678252" indent="0" algn="ctr">
              <a:buNone/>
              <a:defRPr sz="1200"/>
            </a:lvl6pPr>
            <a:lvl7pPr marL="2013904" indent="0" algn="ctr">
              <a:buNone/>
              <a:defRPr sz="1200"/>
            </a:lvl7pPr>
            <a:lvl8pPr marL="2349552" indent="0" algn="ctr">
              <a:buNone/>
              <a:defRPr sz="1200"/>
            </a:lvl8pPr>
            <a:lvl9pPr marL="2685203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1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34" tIns="33569" rIns="67134" bIns="33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5163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08" y="2996971"/>
            <a:ext cx="3465878" cy="1216780"/>
          </a:xfrm>
          <a:prstGeom prst="rect">
            <a:avLst/>
          </a:prstGeom>
        </p:spPr>
        <p:txBody>
          <a:bodyPr vert="horz" lIns="67134" tIns="33569" rIns="67134" bIns="33569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772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4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5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2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2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5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50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0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7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5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2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0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369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6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6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47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5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0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5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0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8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7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9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2" y="274370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2" y="282148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2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48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48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539" indent="0">
              <a:buNone/>
              <a:defRPr sz="2700"/>
            </a:lvl2pPr>
            <a:lvl3pPr marL="895068" indent="0">
              <a:buNone/>
              <a:defRPr sz="2400"/>
            </a:lvl3pPr>
            <a:lvl4pPr marL="1342602" indent="0">
              <a:buNone/>
              <a:defRPr sz="2000"/>
            </a:lvl4pPr>
            <a:lvl5pPr marL="1790136" indent="0">
              <a:buNone/>
              <a:defRPr sz="2000"/>
            </a:lvl5pPr>
            <a:lvl6pPr marL="2237670" indent="0">
              <a:buNone/>
              <a:defRPr sz="2000"/>
            </a:lvl6pPr>
            <a:lvl7pPr marL="2685203" indent="0">
              <a:buNone/>
              <a:defRPr sz="2000"/>
            </a:lvl7pPr>
            <a:lvl8pPr marL="3132738" indent="0">
              <a:buNone/>
              <a:defRPr sz="2000"/>
            </a:lvl8pPr>
            <a:lvl9pPr marL="3580271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3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9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5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0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9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9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39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40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163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16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49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4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163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16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00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8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163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16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91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163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16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56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08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650" indent="0" algn="ctr">
              <a:buNone/>
              <a:defRPr sz="1500"/>
            </a:lvl2pPr>
            <a:lvl3pPr marL="671300" indent="0" algn="ctr">
              <a:buNone/>
              <a:defRPr sz="1300"/>
            </a:lvl3pPr>
            <a:lvl4pPr marL="1006951" indent="0" algn="ctr">
              <a:buNone/>
              <a:defRPr sz="1200"/>
            </a:lvl4pPr>
            <a:lvl5pPr marL="1342602" indent="0" algn="ctr">
              <a:buNone/>
              <a:defRPr sz="1200"/>
            </a:lvl5pPr>
            <a:lvl6pPr marL="1678252" indent="0" algn="ctr">
              <a:buNone/>
              <a:defRPr sz="1200"/>
            </a:lvl6pPr>
            <a:lvl7pPr marL="2013904" indent="0" algn="ctr">
              <a:buNone/>
              <a:defRPr sz="1200"/>
            </a:lvl7pPr>
            <a:lvl8pPr marL="2349552" indent="0" algn="ctr">
              <a:buNone/>
              <a:defRPr sz="1200"/>
            </a:lvl8pPr>
            <a:lvl9pPr marL="2685203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1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34" tIns="33569" rIns="67134" bIns="335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5163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08" y="2996971"/>
            <a:ext cx="3465878" cy="1216780"/>
          </a:xfrm>
          <a:prstGeom prst="rect">
            <a:avLst/>
          </a:prstGeom>
        </p:spPr>
        <p:txBody>
          <a:bodyPr vert="horz" lIns="67134" tIns="33569" rIns="67134" bIns="33569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772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0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2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2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5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50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0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7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5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2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0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147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6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47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5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0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5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39" indent="0">
              <a:buNone/>
              <a:defRPr sz="2000" b="1"/>
            </a:lvl2pPr>
            <a:lvl3pPr marL="895068" indent="0">
              <a:buNone/>
              <a:defRPr sz="1800" b="1"/>
            </a:lvl3pPr>
            <a:lvl4pPr marL="1342602" indent="0">
              <a:buNone/>
              <a:defRPr sz="1600" b="1"/>
            </a:lvl4pPr>
            <a:lvl5pPr marL="1790136" indent="0">
              <a:buNone/>
              <a:defRPr sz="1600" b="1"/>
            </a:lvl5pPr>
            <a:lvl6pPr marL="2237670" indent="0">
              <a:buNone/>
              <a:defRPr sz="1600" b="1"/>
            </a:lvl6pPr>
            <a:lvl7pPr marL="2685203" indent="0">
              <a:buNone/>
              <a:defRPr sz="1600" b="1"/>
            </a:lvl7pPr>
            <a:lvl8pPr marL="3132738" indent="0">
              <a:buNone/>
              <a:defRPr sz="1600" b="1"/>
            </a:lvl8pPr>
            <a:lvl9pPr marL="358027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0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0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4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3"/>
            <a:ext cx="667020" cy="19460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9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6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2" y="274370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2" y="282148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2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48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48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539" indent="0">
              <a:buNone/>
              <a:defRPr sz="2700"/>
            </a:lvl2pPr>
            <a:lvl3pPr marL="895068" indent="0">
              <a:buNone/>
              <a:defRPr sz="2400"/>
            </a:lvl3pPr>
            <a:lvl4pPr marL="1342602" indent="0">
              <a:buNone/>
              <a:defRPr sz="2000"/>
            </a:lvl4pPr>
            <a:lvl5pPr marL="1790136" indent="0">
              <a:buNone/>
              <a:defRPr sz="2000"/>
            </a:lvl5pPr>
            <a:lvl6pPr marL="2237670" indent="0">
              <a:buNone/>
              <a:defRPr sz="2000"/>
            </a:lvl6pPr>
            <a:lvl7pPr marL="2685203" indent="0">
              <a:buNone/>
              <a:defRPr sz="2000"/>
            </a:lvl7pPr>
            <a:lvl8pPr marL="3132738" indent="0">
              <a:buNone/>
              <a:defRPr sz="2000"/>
            </a:lvl8pPr>
            <a:lvl9pPr marL="3580271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3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539" indent="0">
              <a:buNone/>
              <a:defRPr sz="1400"/>
            </a:lvl2pPr>
            <a:lvl3pPr marL="895068" indent="0">
              <a:buNone/>
              <a:defRPr sz="1200"/>
            </a:lvl3pPr>
            <a:lvl4pPr marL="1342602" indent="0">
              <a:buNone/>
              <a:defRPr sz="1000"/>
            </a:lvl4pPr>
            <a:lvl5pPr marL="1790136" indent="0">
              <a:buNone/>
              <a:defRPr sz="1000"/>
            </a:lvl5pPr>
            <a:lvl6pPr marL="2237670" indent="0">
              <a:buNone/>
              <a:defRPr sz="1000"/>
            </a:lvl6pPr>
            <a:lvl7pPr marL="2685203" indent="0">
              <a:buNone/>
              <a:defRPr sz="1000"/>
            </a:lvl7pPr>
            <a:lvl8pPr marL="3132738" indent="0">
              <a:buNone/>
              <a:defRPr sz="1000"/>
            </a:lvl8pPr>
            <a:lvl9pPr marL="358027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3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1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0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08" y="6331196"/>
            <a:ext cx="729923" cy="256473"/>
          </a:xfrm>
          <a:prstGeom prst="rect">
            <a:avLst/>
          </a:prstGeom>
        </p:spPr>
        <p:txBody>
          <a:bodyPr vert="horz" wrap="none" lIns="67134" tIns="33569" rIns="67134" bIns="33569" rtlCol="0" anchor="ctr">
            <a:noAutofit/>
          </a:bodyPr>
          <a:lstStyle/>
          <a:p>
            <a:pPr algn="r" defTabSz="895163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163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5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13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6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163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16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95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163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16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93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163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16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478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6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3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0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6" y="4114811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49" y="93674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163"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895163"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defTabSz="895163"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25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11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543" indent="0" algn="ctr">
              <a:buNone/>
              <a:defRPr sz="1500"/>
            </a:lvl2pPr>
            <a:lvl3pPr marL="671085" indent="0" algn="ctr">
              <a:buNone/>
              <a:defRPr sz="1300"/>
            </a:lvl3pPr>
            <a:lvl4pPr marL="1006631" indent="0" algn="ctr">
              <a:buNone/>
              <a:defRPr sz="1200"/>
            </a:lvl4pPr>
            <a:lvl5pPr marL="1342176" indent="0" algn="ctr">
              <a:buNone/>
              <a:defRPr sz="1200"/>
            </a:lvl5pPr>
            <a:lvl6pPr marL="1677719" indent="0" algn="ctr">
              <a:buNone/>
              <a:defRPr sz="1200"/>
            </a:lvl6pPr>
            <a:lvl7pPr marL="2013264" indent="0" algn="ctr">
              <a:buNone/>
              <a:defRPr sz="1200"/>
            </a:lvl7pPr>
            <a:lvl8pPr marL="2348805" indent="0" algn="ctr">
              <a:buNone/>
              <a:defRPr sz="1200"/>
            </a:lvl8pPr>
            <a:lvl9pPr marL="268435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14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13" tIns="33557" rIns="67113" bIns="335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10" y="2996974"/>
            <a:ext cx="3465878" cy="1216780"/>
          </a:xfrm>
          <a:prstGeom prst="rect">
            <a:avLst/>
          </a:prstGeom>
        </p:spPr>
        <p:txBody>
          <a:bodyPr vert="horz" lIns="67113" tIns="33557" rIns="67113" bIns="33557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658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2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35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35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2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9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9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10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979" y="1435574"/>
            <a:ext cx="4174745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435574"/>
            <a:ext cx="4142587" cy="461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7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9" y="282150"/>
            <a:ext cx="8430388" cy="970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929" y="1389058"/>
            <a:ext cx="4159446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929" y="2056133"/>
            <a:ext cx="4159446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37" y="1389058"/>
            <a:ext cx="4142588" cy="66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6" indent="0">
              <a:buNone/>
              <a:defRPr sz="2000" b="1"/>
            </a:lvl2pPr>
            <a:lvl3pPr marL="894783" indent="0">
              <a:buNone/>
              <a:defRPr sz="1800" b="1"/>
            </a:lvl3pPr>
            <a:lvl4pPr marL="1342176" indent="0">
              <a:buNone/>
              <a:defRPr sz="1600" b="1"/>
            </a:lvl4pPr>
            <a:lvl5pPr marL="1789566" indent="0">
              <a:buNone/>
              <a:defRPr sz="1600" b="1"/>
            </a:lvl5pPr>
            <a:lvl6pPr marL="2236959" indent="0">
              <a:buNone/>
              <a:defRPr sz="1600" b="1"/>
            </a:lvl6pPr>
            <a:lvl7pPr marL="2684350" indent="0">
              <a:buNone/>
              <a:defRPr sz="1600" b="1"/>
            </a:lvl7pPr>
            <a:lvl8pPr marL="3131742" indent="0">
              <a:buNone/>
              <a:defRPr sz="1600" b="1"/>
            </a:lvl8pPr>
            <a:lvl9pPr marL="357913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37" y="2056133"/>
            <a:ext cx="4142588" cy="4150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4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48700" y="6360926"/>
            <a:ext cx="667020" cy="19460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7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85" y="274373"/>
            <a:ext cx="2890297" cy="1734306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5" y="282151"/>
            <a:ext cx="5393456" cy="5947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185" y="2139764"/>
            <a:ext cx="2890297" cy="4090048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9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9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" y="282151"/>
            <a:ext cx="3250336" cy="1603848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282151"/>
            <a:ext cx="4869538" cy="5948318"/>
          </a:xfrm>
        </p:spPr>
        <p:txBody>
          <a:bodyPr anchor="t"/>
          <a:lstStyle>
            <a:lvl1pPr marL="0" indent="0">
              <a:buNone/>
              <a:defRPr sz="3100"/>
            </a:lvl1pPr>
            <a:lvl2pPr marL="447396" indent="0">
              <a:buNone/>
              <a:defRPr sz="2700"/>
            </a:lvl2pPr>
            <a:lvl3pPr marL="894783" indent="0">
              <a:buNone/>
              <a:defRPr sz="2400"/>
            </a:lvl3pPr>
            <a:lvl4pPr marL="1342176" indent="0">
              <a:buNone/>
              <a:defRPr sz="2000"/>
            </a:lvl4pPr>
            <a:lvl5pPr marL="1789566" indent="0">
              <a:buNone/>
              <a:defRPr sz="2000"/>
            </a:lvl5pPr>
            <a:lvl6pPr marL="2236959" indent="0">
              <a:buNone/>
              <a:defRPr sz="2000"/>
            </a:lvl6pPr>
            <a:lvl7pPr marL="2684350" indent="0">
              <a:buNone/>
              <a:defRPr sz="2000"/>
            </a:lvl7pPr>
            <a:lvl8pPr marL="3131742" indent="0">
              <a:buNone/>
              <a:defRPr sz="2000"/>
            </a:lvl8pPr>
            <a:lvl9pPr marL="357913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227" y="2016456"/>
            <a:ext cx="3250336" cy="4214013"/>
          </a:xfrm>
        </p:spPr>
        <p:txBody>
          <a:bodyPr/>
          <a:lstStyle>
            <a:lvl1pPr marL="0" indent="0">
              <a:buNone/>
              <a:defRPr sz="1600"/>
            </a:lvl1pPr>
            <a:lvl2pPr marL="447396" indent="0">
              <a:buNone/>
              <a:defRPr sz="1400"/>
            </a:lvl2pPr>
            <a:lvl3pPr marL="894783" indent="0">
              <a:buNone/>
              <a:defRPr sz="1200"/>
            </a:lvl3pPr>
            <a:lvl4pPr marL="1342176" indent="0">
              <a:buNone/>
              <a:defRPr sz="1000"/>
            </a:lvl4pPr>
            <a:lvl5pPr marL="1789566" indent="0">
              <a:buNone/>
              <a:defRPr sz="1000"/>
            </a:lvl5pPr>
            <a:lvl6pPr marL="2236959" indent="0">
              <a:buNone/>
              <a:defRPr sz="1000"/>
            </a:lvl6pPr>
            <a:lvl7pPr marL="2684350" indent="0">
              <a:buNone/>
              <a:defRPr sz="1000"/>
            </a:lvl7pPr>
            <a:lvl8pPr marL="3131742" indent="0">
              <a:buNone/>
              <a:defRPr sz="1000"/>
            </a:lvl8pPr>
            <a:lvl9pPr marL="357913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4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0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4031" y="357856"/>
            <a:ext cx="1095285" cy="58574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943" y="357856"/>
            <a:ext cx="7202341" cy="585743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5811" y="6331196"/>
            <a:ext cx="729923" cy="256473"/>
          </a:xfrm>
          <a:prstGeom prst="rect">
            <a:avLst/>
          </a:prstGeom>
        </p:spPr>
        <p:txBody>
          <a:bodyPr vert="horz" wrap="none" lIns="67113" tIns="33557" rIns="67113" bIns="33557" rtlCol="0" anchor="ctr">
            <a:noAutofit/>
          </a:bodyPr>
          <a:lstStyle/>
          <a:p>
            <a:pPr algn="r"/>
            <a:fld id="{29DF1F93-2A59-43AD-92A9-35A56A38EFF2}" type="slidenum">
              <a:rPr lang="ru-RU" sz="8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800" dirty="0" smtClea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73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77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66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01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1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25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12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49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935119" y="1940733"/>
            <a:ext cx="19129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Last Modified 04:03:2014 11:04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42289" y="4114814"/>
            <a:ext cx="16986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prstClr val="black"/>
                </a:solidFill>
              </a:rPr>
              <a:t>Printed 03:03:2014 21:40 Russian Standard Time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858852" y="93677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858838" y="655638"/>
            <a:ext cx="7878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Calibri"/>
                </a:rPr>
                <a:t>1 Сноска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prstClr val="black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7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prstClr val="black"/>
                  </a:solidFill>
                </a:rPr>
                <a:t>Title</a:t>
              </a:r>
            </a:p>
            <a:p>
              <a:pPr eaLnBrk="1" hangingPunct="1"/>
              <a:r>
                <a:rPr lang="ru-RU" altLang="ru-RU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24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63A7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3805" y="306086"/>
            <a:ext cx="6461711" cy="1400574"/>
          </a:xfrm>
        </p:spPr>
        <p:txBody>
          <a:bodyPr anchor="b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3797" y="1793288"/>
            <a:ext cx="6461710" cy="100219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5757" indent="0" algn="ctr">
              <a:buNone/>
              <a:defRPr sz="1500"/>
            </a:lvl2pPr>
            <a:lvl3pPr marL="671513" indent="0" algn="ctr">
              <a:buNone/>
              <a:defRPr sz="1300"/>
            </a:lvl3pPr>
            <a:lvl4pPr marL="1007271" indent="0" algn="ctr">
              <a:buNone/>
              <a:defRPr sz="1200"/>
            </a:lvl4pPr>
            <a:lvl5pPr marL="1343029" indent="0" algn="ctr">
              <a:buNone/>
              <a:defRPr sz="1200"/>
            </a:lvl5pPr>
            <a:lvl6pPr marL="1678786" indent="0" algn="ctr">
              <a:buNone/>
              <a:defRPr sz="1200"/>
            </a:lvl6pPr>
            <a:lvl7pPr marL="2014544" indent="0" algn="ctr">
              <a:buNone/>
              <a:defRPr sz="1200"/>
            </a:lvl7pPr>
            <a:lvl8pPr marL="2350299" indent="0" algn="ctr">
              <a:buNone/>
              <a:defRPr sz="1200"/>
            </a:lvl8pPr>
            <a:lvl9pPr marL="2686058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" y="8"/>
            <a:ext cx="852782" cy="6721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7155" tIns="33578" rIns="67155" bIns="335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5827"/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1553805" y="2996968"/>
            <a:ext cx="3465878" cy="1216780"/>
          </a:xfrm>
          <a:prstGeom prst="rect">
            <a:avLst/>
          </a:prstGeom>
        </p:spPr>
        <p:txBody>
          <a:bodyPr vert="horz" lIns="67155" tIns="33578" rIns="67155" bIns="335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56886" algn="l"/>
              </a:tabLs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Информационно-аналитическое управление транспортного планирования Центра организации дорожного движения Правительства Москвы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1553797" y="4213742"/>
            <a:ext cx="1054837" cy="2965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ДД.ММ.ГГГГ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5511939"/>
            <a:ext cx="22860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5" y="5511939"/>
            <a:ext cx="3733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4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Источник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: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ГКУ ЦОДД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48700" y="6360920"/>
            <a:ext cx="667020" cy="194603"/>
          </a:xfrm>
          <a:prstGeom prst="rect">
            <a:avLst/>
          </a:prstGeom>
        </p:spPr>
        <p:txBody>
          <a:bodyPr vert="horz" wrap="none" lIns="67155" tIns="33578" rIns="67155" bIns="33578" rtlCol="0" anchor="ctr">
            <a:noAutofit/>
          </a:bodyPr>
          <a:lstStyle/>
          <a:p>
            <a:pPr algn="r" defTabSz="895827"/>
            <a:fld id="{29DF1F93-2A59-43AD-92A9-35A56A38EFF2}" type="slidenum">
              <a:rPr lang="ru-RU" sz="8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895827"/>
              <a:t>‹#›</a:t>
            </a:fld>
            <a:endParaRPr lang="ru-RU" sz="8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8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29" y="1675703"/>
            <a:ext cx="8405495" cy="279594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829" y="4498100"/>
            <a:ext cx="8405495" cy="14703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76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5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0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8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6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3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1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379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147.xml"/><Relationship Id="rId7" Type="http://schemas.openxmlformats.org/officeDocument/2006/relationships/tags" Target="../tags/tag39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tags" Target="../tags/tag38.xml"/><Relationship Id="rId5" Type="http://schemas.openxmlformats.org/officeDocument/2006/relationships/vmlDrawing" Target="../drawings/vmlDrawing37.vml"/><Relationship Id="rId10" Type="http://schemas.openxmlformats.org/officeDocument/2006/relationships/image" Target="../media/image5.png"/><Relationship Id="rId4" Type="http://schemas.openxmlformats.org/officeDocument/2006/relationships/theme" Target="../theme/theme10.xml"/><Relationship Id="rId9" Type="http://schemas.openxmlformats.org/officeDocument/2006/relationships/image" Target="../media/image4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slideLayout" Target="../slideLayouts/slideLayout198.xml"/><Relationship Id="rId7" Type="http://schemas.openxmlformats.org/officeDocument/2006/relationships/tags" Target="../tags/tag56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tags" Target="../tags/tag55.xml"/><Relationship Id="rId5" Type="http://schemas.openxmlformats.org/officeDocument/2006/relationships/vmlDrawing" Target="../drawings/vmlDrawing52.vml"/><Relationship Id="rId10" Type="http://schemas.openxmlformats.org/officeDocument/2006/relationships/image" Target="../media/image5.png"/><Relationship Id="rId4" Type="http://schemas.openxmlformats.org/officeDocument/2006/relationships/theme" Target="../theme/theme14.xml"/><Relationship Id="rId9" Type="http://schemas.openxmlformats.org/officeDocument/2006/relationships/image" Target="../media/image4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slideLayout" Target="../slideLayouts/slideLayout201.xml"/><Relationship Id="rId7" Type="http://schemas.openxmlformats.org/officeDocument/2006/relationships/tags" Target="../tags/tag61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tags" Target="../tags/tag60.xml"/><Relationship Id="rId5" Type="http://schemas.openxmlformats.org/officeDocument/2006/relationships/vmlDrawing" Target="../drawings/vmlDrawing55.vml"/><Relationship Id="rId10" Type="http://schemas.openxmlformats.org/officeDocument/2006/relationships/image" Target="../media/image5.png"/><Relationship Id="rId4" Type="http://schemas.openxmlformats.org/officeDocument/2006/relationships/theme" Target="../theme/theme15.xml"/><Relationship Id="rId9" Type="http://schemas.openxmlformats.org/officeDocument/2006/relationships/image" Target="../media/image4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slideLayout" Target="../slideLayouts/slideLayout253.xml"/><Relationship Id="rId7" Type="http://schemas.openxmlformats.org/officeDocument/2006/relationships/tags" Target="../tags/tag78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tags" Target="../tags/tag77.xml"/><Relationship Id="rId5" Type="http://schemas.openxmlformats.org/officeDocument/2006/relationships/vmlDrawing" Target="../drawings/vmlDrawing70.vml"/><Relationship Id="rId10" Type="http://schemas.openxmlformats.org/officeDocument/2006/relationships/image" Target="../media/image5.png"/><Relationship Id="rId4" Type="http://schemas.openxmlformats.org/officeDocument/2006/relationships/theme" Target="../theme/theme19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slideLayout" Target="../slideLayouts/slideLayout272.xml"/><Relationship Id="rId7" Type="http://schemas.openxmlformats.org/officeDocument/2006/relationships/vmlDrawing" Target="../drawings/vmlDrawing77.v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theme" Target="../theme/theme21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274.xml"/><Relationship Id="rId10" Type="http://schemas.openxmlformats.org/officeDocument/2006/relationships/oleObject" Target="../embeddings/oleObject77.bin"/><Relationship Id="rId4" Type="http://schemas.openxmlformats.org/officeDocument/2006/relationships/slideLayout" Target="../slideLayouts/slideLayout273.xml"/><Relationship Id="rId9" Type="http://schemas.openxmlformats.org/officeDocument/2006/relationships/tags" Target="../tags/tag8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8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3934009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8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35399" y="1940594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05.06.2014 16:45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42798" y="4114420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6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858680" y="330949"/>
            <a:ext cx="78789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858680" y="9334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858680" y="654923"/>
            <a:ext cx="78789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407" indent="-609407" defTabSz="895065">
                <a:tabLst>
                  <a:tab pos="612580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6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pic>
        <p:nvPicPr>
          <p:cNvPr id="22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1523" y="93346"/>
            <a:ext cx="639662" cy="76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00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</p:sldLayoutIdLst>
  <p:hf hdr="0" ftr="0" dt="0"/>
  <p:txStyles>
    <p:titleStyle>
      <a:lvl1pPr algn="l" defTabSz="895065" rtl="0" eaLnBrk="1" fontAlgn="base" hangingPunct="1">
        <a:spcBef>
          <a:spcPct val="0"/>
        </a:spcBef>
        <a:spcAft>
          <a:spcPct val="0"/>
        </a:spcAft>
        <a:tabLst>
          <a:tab pos="357074" algn="l"/>
        </a:tabLs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053"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109"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164"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219"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14" indent="-192027" algn="l" defTabSz="895065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053" indent="-261854" algn="l" defTabSz="89506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168" indent="-155526" algn="l" defTabSz="89506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569" indent="-130134" algn="l" defTabSz="895065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569" indent="-130134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569" indent="-130134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569" indent="-130134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569" indent="-130134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3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7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2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7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799736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35401" y="1940596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05.06.2014 16:45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42798" y="4114422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858680" y="330949"/>
            <a:ext cx="78789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858680" y="9334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5732"/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858680" y="654923"/>
            <a:ext cx="78789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278" indent="-609278" defTabSz="894875">
                <a:tabLst>
                  <a:tab pos="612450" algn="l"/>
                </a:tabLst>
              </a:pPr>
              <a:r>
                <a:rPr lang="ru-RU" sz="1000" dirty="0">
                  <a:solidFill>
                    <a:srgbClr val="000000"/>
                  </a:solidFill>
                  <a:latin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8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95732"/>
              <a:r>
                <a:rPr lang="ru-RU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895732"/>
              <a:r>
                <a:rPr lang="ru-RU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22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1523" y="93346"/>
            <a:ext cx="639662" cy="76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7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p:hf hdr="0" ftr="0" dt="0"/>
  <p:txStyles>
    <p:titleStyle>
      <a:lvl1pPr algn="l" defTabSz="894875" rtl="0" eaLnBrk="1" fontAlgn="base" hangingPunct="1">
        <a:spcBef>
          <a:spcPct val="0"/>
        </a:spcBef>
        <a:spcAft>
          <a:spcPct val="0"/>
        </a:spcAft>
        <a:tabLst>
          <a:tab pos="356999" algn="l"/>
        </a:tabLs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55"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915"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874"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831"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73" indent="-191987" algn="l" defTabSz="894875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55" indent="-261799" algn="l" defTabSz="89487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038" indent="-155493" algn="l" defTabSz="89487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410" indent="-130106" algn="l" defTabSz="894875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410" indent="-130106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410" indent="-130106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410" indent="-130106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410" indent="-130106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3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9300565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1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35399" y="1940594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05.06.2014 16:45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42798" y="4114420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017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6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858680" y="330949"/>
            <a:ext cx="78789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858680" y="9334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017"/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858680" y="654923"/>
            <a:ext cx="78789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407" indent="-609407" defTabSz="895065">
                <a:tabLst>
                  <a:tab pos="612580" algn="l"/>
                </a:tabLst>
              </a:pPr>
              <a:r>
                <a:rPr lang="ru-RU" sz="1000" dirty="0">
                  <a:solidFill>
                    <a:srgbClr val="000000"/>
                  </a:solidFill>
                  <a:latin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6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96017"/>
              <a:r>
                <a:rPr lang="ru-RU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896017"/>
              <a:r>
                <a:rPr lang="ru-RU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22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1523" y="93346"/>
            <a:ext cx="639662" cy="76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8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</p:sldLayoutIdLst>
  <p:hf hdr="0" ftr="0" dt="0"/>
  <p:txStyles>
    <p:titleStyle>
      <a:lvl1pPr algn="l" defTabSz="895065" rtl="0" eaLnBrk="1" fontAlgn="base" hangingPunct="1">
        <a:spcBef>
          <a:spcPct val="0"/>
        </a:spcBef>
        <a:spcAft>
          <a:spcPct val="0"/>
        </a:spcAft>
        <a:tabLst>
          <a:tab pos="357074" algn="l"/>
        </a:tabLs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053"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109"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164"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219" algn="l" defTabSz="89506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14" indent="-192027" algn="l" defTabSz="895065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053" indent="-261854" algn="l" defTabSz="89506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168" indent="-155526" algn="l" defTabSz="89506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569" indent="-130134" algn="l" defTabSz="895065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569" indent="-130134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569" indent="-130134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569" indent="-130134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569" indent="-130134" algn="l" defTabSz="89506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3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9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7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2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7" algn="l" defTabSz="914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6" y="273849"/>
            <a:ext cx="8429351" cy="970881"/>
          </a:xfrm>
          <a:prstGeom prst="rect">
            <a:avLst/>
          </a:prstGeom>
        </p:spPr>
        <p:txBody>
          <a:bodyPr vert="horz" lIns="91332" tIns="45667" rIns="91332" bIns="45667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32" tIns="45667" rIns="91332" bIns="4566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29" y="6360923"/>
            <a:ext cx="6596613" cy="194603"/>
          </a:xfrm>
          <a:prstGeom prst="rect">
            <a:avLst/>
          </a:prstGeom>
        </p:spPr>
        <p:txBody>
          <a:bodyPr vert="horz" lIns="91332" tIns="45667" rIns="91332" bIns="45667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068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764" indent="-223764" algn="l" defTabSz="895068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30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835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6369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9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1436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97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5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37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39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6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602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36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67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03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3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271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6" y="273849"/>
            <a:ext cx="8429351" cy="970881"/>
          </a:xfrm>
          <a:prstGeom prst="rect">
            <a:avLst/>
          </a:prstGeom>
        </p:spPr>
        <p:txBody>
          <a:bodyPr vert="horz" lIns="91332" tIns="45667" rIns="91332" bIns="45667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32" tIns="45667" rIns="91332" bIns="4566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29" y="6360923"/>
            <a:ext cx="6596613" cy="194603"/>
          </a:xfrm>
          <a:prstGeom prst="rect">
            <a:avLst/>
          </a:prstGeom>
        </p:spPr>
        <p:txBody>
          <a:bodyPr vert="horz" lIns="91332" tIns="45667" rIns="91332" bIns="45667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068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764" indent="-223764" algn="l" defTabSz="895068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30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835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6369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9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1436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97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5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37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39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6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602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36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67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03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3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271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6" y="273849"/>
            <a:ext cx="8429351" cy="970881"/>
          </a:xfrm>
          <a:prstGeom prst="rect">
            <a:avLst/>
          </a:prstGeom>
        </p:spPr>
        <p:txBody>
          <a:bodyPr vert="horz" lIns="91332" tIns="45667" rIns="91332" bIns="45667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32" tIns="45667" rIns="91332" bIns="4566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29" y="6360923"/>
            <a:ext cx="6596613" cy="194603"/>
          </a:xfrm>
          <a:prstGeom prst="rect">
            <a:avLst/>
          </a:prstGeom>
        </p:spPr>
        <p:txBody>
          <a:bodyPr vert="horz" lIns="91332" tIns="45667" rIns="91332" bIns="45667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0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068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764" indent="-223764" algn="l" defTabSz="895068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30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835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6369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9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1436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97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5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37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39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6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602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36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67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03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3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271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6922734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35401" y="1940596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05.06.2014 16:45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42798" y="4114422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732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858680" y="330949"/>
            <a:ext cx="78789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858680" y="9334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5732"/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858680" y="654923"/>
            <a:ext cx="78789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278" indent="-609278" defTabSz="894875">
                <a:tabLst>
                  <a:tab pos="612450" algn="l"/>
                </a:tabLst>
              </a:pPr>
              <a:r>
                <a:rPr lang="ru-RU" sz="1000" dirty="0">
                  <a:solidFill>
                    <a:srgbClr val="000000"/>
                  </a:solidFill>
                  <a:latin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8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95732"/>
              <a:r>
                <a:rPr lang="ru-RU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895732"/>
              <a:r>
                <a:rPr lang="ru-RU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22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1523" y="93346"/>
            <a:ext cx="639662" cy="76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1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</p:sldLayoutIdLst>
  <p:hf hdr="0" ftr="0" dt="0"/>
  <p:txStyles>
    <p:titleStyle>
      <a:lvl1pPr algn="l" defTabSz="894875" rtl="0" eaLnBrk="1" fontAlgn="base" hangingPunct="1">
        <a:spcBef>
          <a:spcPct val="0"/>
        </a:spcBef>
        <a:spcAft>
          <a:spcPct val="0"/>
        </a:spcAft>
        <a:tabLst>
          <a:tab pos="356999" algn="l"/>
        </a:tabLs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55"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915"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874"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831" algn="l" defTabSz="89487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73" indent="-191987" algn="l" defTabSz="894875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55" indent="-261799" algn="l" defTabSz="89487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038" indent="-155493" algn="l" defTabSz="89487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410" indent="-130106" algn="l" defTabSz="894875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410" indent="-130106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410" indent="-130106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410" indent="-130106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410" indent="-130106" algn="l" defTabSz="89487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3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35405" y="1940600"/>
            <a:ext cx="191238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05.06.2014 16:45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42798" y="4114426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5353"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03.03.2014 21:40 Russian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858680" y="330949"/>
            <a:ext cx="787891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858680" y="9334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5353"/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858680" y="654923"/>
            <a:ext cx="78789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32525"/>
            <a:ext cx="8548687" cy="355600"/>
            <a:chOff x="75" y="3926"/>
            <a:chExt cx="5385" cy="22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019" indent="-609019" defTabSz="894495">
                <a:tabLst>
                  <a:tab pos="612190" algn="l"/>
                </a:tabLst>
              </a:pPr>
              <a:r>
                <a:rPr lang="ru-RU" sz="1000" dirty="0">
                  <a:solidFill>
                    <a:srgbClr val="000000"/>
                  </a:solidFill>
                  <a:latin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72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895353"/>
              <a:r>
                <a:rPr lang="ru-RU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895353"/>
              <a:r>
                <a:rPr lang="ru-RU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22" name="Picture 2" descr="E:\Околодизайновое\WORKS\2014 01\02 Отчет ЦОДД\slash-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11523" y="93346"/>
            <a:ext cx="639662" cy="76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3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</p:sldLayoutIdLst>
  <p:hf sldNum="0" hdr="0" ftr="0" dt="0"/>
  <p:txStyles>
    <p:titleStyle>
      <a:lvl1pPr algn="l" defTabSz="894495" rtl="0" eaLnBrk="1" fontAlgn="base" hangingPunct="1">
        <a:spcBef>
          <a:spcPct val="0"/>
        </a:spcBef>
        <a:spcAft>
          <a:spcPct val="0"/>
        </a:spcAft>
        <a:tabLst>
          <a:tab pos="356848" algn="l"/>
        </a:tabLs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44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4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4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4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759" algn="l" defTabSz="8944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530" algn="l" defTabSz="8944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294" algn="l" defTabSz="8944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055" algn="l" defTabSz="89449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49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491" indent="-191906" algn="l" defTabSz="894495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759" indent="-261688" algn="l" defTabSz="89449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778" indent="-155428" algn="l" defTabSz="89449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092" indent="-130051" algn="l" defTabSz="894495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092" indent="-130051" algn="l" defTabSz="8944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092" indent="-130051" algn="l" defTabSz="8944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092" indent="-130051" algn="l" defTabSz="8944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092" indent="-130051" algn="l" defTabSz="8944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30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4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55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20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4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47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12" algn="l" defTabSz="9135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83" y="273856"/>
            <a:ext cx="8429351" cy="970881"/>
          </a:xfrm>
          <a:prstGeom prst="rect">
            <a:avLst/>
          </a:prstGeom>
        </p:spPr>
        <p:txBody>
          <a:bodyPr vert="horz" lIns="91263" tIns="45634" rIns="91263" bIns="45634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263" tIns="45634" rIns="91263" bIns="4563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6" y="6360927"/>
            <a:ext cx="6596613" cy="194603"/>
          </a:xfrm>
          <a:prstGeom prst="rect">
            <a:avLst/>
          </a:prstGeom>
        </p:spPr>
        <p:txBody>
          <a:bodyPr vert="horz" lIns="91263" tIns="45634" rIns="91263" bIns="45634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40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596" indent="-223596" algn="l" defTabSz="89440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0801" indent="-223596" algn="l" defTabSz="8944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005" indent="-223596" algn="l" defTabSz="8944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207" indent="-223596" algn="l" defTabSz="8944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2410" indent="-223596" algn="l" defTabSz="8944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9611" indent="-223596" algn="l" defTabSz="8944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813" indent="-223596" algn="l" defTabSz="8944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4014" indent="-223596" algn="l" defTabSz="8944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1216" indent="-223596" algn="l" defTabSz="89440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204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403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605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807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010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3213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0414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7615" algn="l" defTabSz="89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6" y="273849"/>
            <a:ext cx="8429351" cy="970881"/>
          </a:xfrm>
          <a:prstGeom prst="rect">
            <a:avLst/>
          </a:prstGeom>
        </p:spPr>
        <p:txBody>
          <a:bodyPr vert="horz" lIns="91332" tIns="45667" rIns="91332" bIns="45667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32" tIns="45667" rIns="91332" bIns="4566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29" y="6360923"/>
            <a:ext cx="6596613" cy="194603"/>
          </a:xfrm>
          <a:prstGeom prst="rect">
            <a:avLst/>
          </a:prstGeom>
        </p:spPr>
        <p:txBody>
          <a:bodyPr vert="horz" lIns="91332" tIns="45667" rIns="91332" bIns="45667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95163"/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068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764" indent="-223764" algn="l" defTabSz="895068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30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835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6369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9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1436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97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5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37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39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6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602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36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67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03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3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271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6" y="273849"/>
            <a:ext cx="8429351" cy="970881"/>
          </a:xfrm>
          <a:prstGeom prst="rect">
            <a:avLst/>
          </a:prstGeom>
        </p:spPr>
        <p:txBody>
          <a:bodyPr vert="horz" lIns="91332" tIns="45667" rIns="91332" bIns="45667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32" tIns="45667" rIns="91332" bIns="4566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29" y="6360923"/>
            <a:ext cx="6596613" cy="194603"/>
          </a:xfrm>
          <a:prstGeom prst="rect">
            <a:avLst/>
          </a:prstGeom>
        </p:spPr>
        <p:txBody>
          <a:bodyPr vert="horz" lIns="91332" tIns="45667" rIns="91332" bIns="45667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95163"/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068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764" indent="-223764" algn="l" defTabSz="895068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30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835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6369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9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1436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970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504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37" indent="-223764" algn="l" defTabSz="89506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39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6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602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36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670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03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38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271" algn="l" defTabSz="8950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0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3" y="273846"/>
            <a:ext cx="8429351" cy="970881"/>
          </a:xfrm>
          <a:prstGeom prst="rect">
            <a:avLst/>
          </a:prstGeom>
        </p:spPr>
        <p:txBody>
          <a:bodyPr vert="horz" lIns="91361" tIns="45682" rIns="91361" bIns="4568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61" tIns="45682" rIns="91361" bIns="4568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26" y="6360920"/>
            <a:ext cx="6596613" cy="194603"/>
          </a:xfrm>
          <a:prstGeom prst="rect">
            <a:avLst/>
          </a:prstGeom>
        </p:spPr>
        <p:txBody>
          <a:bodyPr vert="horz" lIns="91361" tIns="45682" rIns="91361" bIns="4568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95827"/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3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7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836" indent="-223836" algn="l" defTabSz="89535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513" indent="-223836" algn="l" defTabSz="89535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9190" indent="-223836" algn="l" defTabSz="89535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6867" indent="-223836" algn="l" defTabSz="89535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4544" indent="-223836" algn="l" defTabSz="89535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2219" indent="-223836" algn="l" defTabSz="89535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895" indent="-223836" algn="l" defTabSz="89535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7572" indent="-223836" algn="l" defTabSz="89535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5247" indent="-223836" algn="l" defTabSz="89535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80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3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9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5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382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058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3734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1410" algn="l" defTabSz="895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2" y="273845"/>
            <a:ext cx="8429351" cy="970881"/>
          </a:xfrm>
          <a:prstGeom prst="rect">
            <a:avLst/>
          </a:prstGeom>
        </p:spPr>
        <p:txBody>
          <a:bodyPr vert="horz" lIns="91371" tIns="45687" rIns="91371" bIns="45687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71" tIns="45687" rIns="91371" bIns="4568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25" y="6360919"/>
            <a:ext cx="6596613" cy="194603"/>
          </a:xfrm>
          <a:prstGeom prst="rect">
            <a:avLst/>
          </a:prstGeom>
        </p:spPr>
        <p:txBody>
          <a:bodyPr vert="horz" lIns="91371" tIns="45687" rIns="91371" bIns="45687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2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448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860" indent="-223860" algn="l" defTabSz="895448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584" indent="-223860" algn="l" defTabSz="89544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9309" indent="-223860" algn="l" defTabSz="89544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7033" indent="-223860" algn="l" defTabSz="89544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4757" indent="-223860" algn="l" defTabSz="89544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2480" indent="-223860" algn="l" defTabSz="89544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0204" indent="-223860" algn="l" defTabSz="89544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7928" indent="-223860" algn="l" defTabSz="89544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5650" indent="-223860" algn="l" defTabSz="895448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27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448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172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895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619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342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066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1790" algn="l" defTabSz="8954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979" y="273852"/>
            <a:ext cx="8429351" cy="970881"/>
          </a:xfrm>
          <a:prstGeom prst="rect">
            <a:avLst/>
          </a:prstGeom>
        </p:spPr>
        <p:txBody>
          <a:bodyPr vert="horz" lIns="91303" tIns="45652" rIns="91303" bIns="45652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err="1" smtClean="0"/>
              <a:t>фывафыв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967" y="1435574"/>
            <a:ext cx="8429350" cy="4754821"/>
          </a:xfrm>
          <a:prstGeom prst="rect">
            <a:avLst/>
          </a:prstGeom>
        </p:spPr>
        <p:txBody>
          <a:bodyPr vert="horz" lIns="91303" tIns="45652" rIns="91303" bIns="456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932" y="6360926"/>
            <a:ext cx="6596613" cy="194603"/>
          </a:xfrm>
          <a:prstGeom prst="rect">
            <a:avLst/>
          </a:prstGeom>
        </p:spPr>
        <p:txBody>
          <a:bodyPr vert="horz" lIns="91303" tIns="45652" rIns="91303" bIns="45652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7" y="6286763"/>
            <a:ext cx="6572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4783" rtl="0" eaLnBrk="1" latinLnBrk="0" hangingPunct="1">
        <a:lnSpc>
          <a:spcPct val="90000"/>
        </a:lnSpc>
        <a:spcBef>
          <a:spcPct val="0"/>
        </a:spcBef>
        <a:buNone/>
        <a:defRPr sz="3100" b="1" kern="1200" baseline="0">
          <a:solidFill>
            <a:srgbClr val="63A7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3692" indent="-223692" algn="l" defTabSz="89478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71085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8479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5871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326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60654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046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437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828" indent="-223692" algn="l" defTabSz="89478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8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7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66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59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50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42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133" algn="l" defTabSz="8947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image" Target="../media/image45.png"/><Relationship Id="rId3" Type="http://schemas.openxmlformats.org/officeDocument/2006/relationships/tags" Target="../tags/tag350.xml"/><Relationship Id="rId21" Type="http://schemas.openxmlformats.org/officeDocument/2006/relationships/image" Target="../media/image48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image" Target="../media/image10.emf"/><Relationship Id="rId2" Type="http://schemas.openxmlformats.org/officeDocument/2006/relationships/tags" Target="../tags/tag349.xml"/><Relationship Id="rId16" Type="http://schemas.openxmlformats.org/officeDocument/2006/relationships/oleObject" Target="../embeddings/oleObject90.bin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90.v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image" Target="../media/image51.png"/><Relationship Id="rId5" Type="http://schemas.openxmlformats.org/officeDocument/2006/relationships/tags" Target="../tags/tag352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50.png"/><Relationship Id="rId10" Type="http://schemas.openxmlformats.org/officeDocument/2006/relationships/tags" Target="../tags/tag357.xml"/><Relationship Id="rId19" Type="http://schemas.openxmlformats.org/officeDocument/2006/relationships/image" Target="../media/image46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120.xml"/><Relationship Id="rId117" Type="http://schemas.openxmlformats.org/officeDocument/2006/relationships/oleObject" Target="../embeddings/oleObject84.bin"/><Relationship Id="rId21" Type="http://schemas.openxmlformats.org/officeDocument/2006/relationships/tags" Target="../tags/tag115.xml"/><Relationship Id="rId42" Type="http://schemas.openxmlformats.org/officeDocument/2006/relationships/tags" Target="../tags/tag136.xml"/><Relationship Id="rId47" Type="http://schemas.openxmlformats.org/officeDocument/2006/relationships/tags" Target="../tags/tag141.xml"/><Relationship Id="rId63" Type="http://schemas.openxmlformats.org/officeDocument/2006/relationships/tags" Target="../tags/tag157.xml"/><Relationship Id="rId68" Type="http://schemas.openxmlformats.org/officeDocument/2006/relationships/tags" Target="../tags/tag162.xml"/><Relationship Id="rId84" Type="http://schemas.openxmlformats.org/officeDocument/2006/relationships/tags" Target="../tags/tag178.xml"/><Relationship Id="rId89" Type="http://schemas.openxmlformats.org/officeDocument/2006/relationships/tags" Target="../tags/tag183.xml"/><Relationship Id="rId112" Type="http://schemas.openxmlformats.org/officeDocument/2006/relationships/tags" Target="../tags/tag206.xml"/><Relationship Id="rId16" Type="http://schemas.openxmlformats.org/officeDocument/2006/relationships/tags" Target="../tags/tag110.xml"/><Relationship Id="rId107" Type="http://schemas.openxmlformats.org/officeDocument/2006/relationships/tags" Target="../tags/tag201.xml"/><Relationship Id="rId11" Type="http://schemas.openxmlformats.org/officeDocument/2006/relationships/tags" Target="../tags/tag105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53" Type="http://schemas.openxmlformats.org/officeDocument/2006/relationships/tags" Target="../tags/tag147.xml"/><Relationship Id="rId58" Type="http://schemas.openxmlformats.org/officeDocument/2006/relationships/tags" Target="../tags/tag152.xml"/><Relationship Id="rId74" Type="http://schemas.openxmlformats.org/officeDocument/2006/relationships/tags" Target="../tags/tag168.xml"/><Relationship Id="rId79" Type="http://schemas.openxmlformats.org/officeDocument/2006/relationships/tags" Target="../tags/tag173.xml"/><Relationship Id="rId102" Type="http://schemas.openxmlformats.org/officeDocument/2006/relationships/tags" Target="../tags/tag196.xml"/><Relationship Id="rId123" Type="http://schemas.openxmlformats.org/officeDocument/2006/relationships/image" Target="../media/image15.png"/><Relationship Id="rId128" Type="http://schemas.openxmlformats.org/officeDocument/2006/relationships/chart" Target="../charts/chart2.xml"/><Relationship Id="rId5" Type="http://schemas.openxmlformats.org/officeDocument/2006/relationships/tags" Target="../tags/tag99.xml"/><Relationship Id="rId90" Type="http://schemas.openxmlformats.org/officeDocument/2006/relationships/tags" Target="../tags/tag184.xml"/><Relationship Id="rId95" Type="http://schemas.openxmlformats.org/officeDocument/2006/relationships/tags" Target="../tags/tag189.xml"/><Relationship Id="rId19" Type="http://schemas.openxmlformats.org/officeDocument/2006/relationships/tags" Target="../tags/tag11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43" Type="http://schemas.openxmlformats.org/officeDocument/2006/relationships/tags" Target="../tags/tag137.xml"/><Relationship Id="rId48" Type="http://schemas.openxmlformats.org/officeDocument/2006/relationships/tags" Target="../tags/tag142.xml"/><Relationship Id="rId56" Type="http://schemas.openxmlformats.org/officeDocument/2006/relationships/tags" Target="../tags/tag150.xml"/><Relationship Id="rId64" Type="http://schemas.openxmlformats.org/officeDocument/2006/relationships/tags" Target="../tags/tag158.xml"/><Relationship Id="rId69" Type="http://schemas.openxmlformats.org/officeDocument/2006/relationships/tags" Target="../tags/tag163.xml"/><Relationship Id="rId77" Type="http://schemas.openxmlformats.org/officeDocument/2006/relationships/tags" Target="../tags/tag171.xml"/><Relationship Id="rId100" Type="http://schemas.openxmlformats.org/officeDocument/2006/relationships/tags" Target="../tags/tag194.xml"/><Relationship Id="rId105" Type="http://schemas.openxmlformats.org/officeDocument/2006/relationships/tags" Target="../tags/tag199.xml"/><Relationship Id="rId113" Type="http://schemas.openxmlformats.org/officeDocument/2006/relationships/tags" Target="../tags/tag207.xml"/><Relationship Id="rId118" Type="http://schemas.openxmlformats.org/officeDocument/2006/relationships/image" Target="../media/image10.emf"/><Relationship Id="rId126" Type="http://schemas.openxmlformats.org/officeDocument/2006/relationships/image" Target="../media/image18.png"/><Relationship Id="rId8" Type="http://schemas.openxmlformats.org/officeDocument/2006/relationships/tags" Target="../tags/tag102.xml"/><Relationship Id="rId51" Type="http://schemas.openxmlformats.org/officeDocument/2006/relationships/tags" Target="../tags/tag145.xml"/><Relationship Id="rId72" Type="http://schemas.openxmlformats.org/officeDocument/2006/relationships/tags" Target="../tags/tag166.xml"/><Relationship Id="rId80" Type="http://schemas.openxmlformats.org/officeDocument/2006/relationships/tags" Target="../tags/tag174.xml"/><Relationship Id="rId85" Type="http://schemas.openxmlformats.org/officeDocument/2006/relationships/tags" Target="../tags/tag179.xml"/><Relationship Id="rId93" Type="http://schemas.openxmlformats.org/officeDocument/2006/relationships/tags" Target="../tags/tag187.xml"/><Relationship Id="rId98" Type="http://schemas.openxmlformats.org/officeDocument/2006/relationships/tags" Target="../tags/tag192.xml"/><Relationship Id="rId121" Type="http://schemas.openxmlformats.org/officeDocument/2006/relationships/image" Target="../media/image13.png"/><Relationship Id="rId3" Type="http://schemas.openxmlformats.org/officeDocument/2006/relationships/tags" Target="../tags/tag97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tags" Target="../tags/tag127.xml"/><Relationship Id="rId38" Type="http://schemas.openxmlformats.org/officeDocument/2006/relationships/tags" Target="../tags/tag132.xml"/><Relationship Id="rId46" Type="http://schemas.openxmlformats.org/officeDocument/2006/relationships/tags" Target="../tags/tag140.xml"/><Relationship Id="rId59" Type="http://schemas.openxmlformats.org/officeDocument/2006/relationships/tags" Target="../tags/tag153.xml"/><Relationship Id="rId67" Type="http://schemas.openxmlformats.org/officeDocument/2006/relationships/tags" Target="../tags/tag161.xml"/><Relationship Id="rId103" Type="http://schemas.openxmlformats.org/officeDocument/2006/relationships/tags" Target="../tags/tag197.xml"/><Relationship Id="rId108" Type="http://schemas.openxmlformats.org/officeDocument/2006/relationships/tags" Target="../tags/tag202.xml"/><Relationship Id="rId116" Type="http://schemas.openxmlformats.org/officeDocument/2006/relationships/notesSlide" Target="../notesSlides/notesSlide1.xml"/><Relationship Id="rId124" Type="http://schemas.openxmlformats.org/officeDocument/2006/relationships/image" Target="../media/image16.png"/><Relationship Id="rId129" Type="http://schemas.openxmlformats.org/officeDocument/2006/relationships/chart" Target="../charts/chart3.xml"/><Relationship Id="rId20" Type="http://schemas.openxmlformats.org/officeDocument/2006/relationships/tags" Target="../tags/tag114.xml"/><Relationship Id="rId41" Type="http://schemas.openxmlformats.org/officeDocument/2006/relationships/tags" Target="../tags/tag135.xml"/><Relationship Id="rId54" Type="http://schemas.openxmlformats.org/officeDocument/2006/relationships/tags" Target="../tags/tag148.xml"/><Relationship Id="rId62" Type="http://schemas.openxmlformats.org/officeDocument/2006/relationships/tags" Target="../tags/tag156.xml"/><Relationship Id="rId70" Type="http://schemas.openxmlformats.org/officeDocument/2006/relationships/tags" Target="../tags/tag164.xml"/><Relationship Id="rId75" Type="http://schemas.openxmlformats.org/officeDocument/2006/relationships/tags" Target="../tags/tag169.xml"/><Relationship Id="rId83" Type="http://schemas.openxmlformats.org/officeDocument/2006/relationships/tags" Target="../tags/tag177.xml"/><Relationship Id="rId88" Type="http://schemas.openxmlformats.org/officeDocument/2006/relationships/tags" Target="../tags/tag182.xml"/><Relationship Id="rId91" Type="http://schemas.openxmlformats.org/officeDocument/2006/relationships/tags" Target="../tags/tag185.xml"/><Relationship Id="rId96" Type="http://schemas.openxmlformats.org/officeDocument/2006/relationships/tags" Target="../tags/tag190.xml"/><Relationship Id="rId111" Type="http://schemas.openxmlformats.org/officeDocument/2006/relationships/tags" Target="../tags/tag205.xml"/><Relationship Id="rId1" Type="http://schemas.openxmlformats.org/officeDocument/2006/relationships/vmlDrawing" Target="../drawings/vmlDrawing84.vml"/><Relationship Id="rId6" Type="http://schemas.openxmlformats.org/officeDocument/2006/relationships/tags" Target="../tags/tag100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49" Type="http://schemas.openxmlformats.org/officeDocument/2006/relationships/tags" Target="../tags/tag143.xml"/><Relationship Id="rId57" Type="http://schemas.openxmlformats.org/officeDocument/2006/relationships/tags" Target="../tags/tag151.xml"/><Relationship Id="rId106" Type="http://schemas.openxmlformats.org/officeDocument/2006/relationships/tags" Target="../tags/tag200.xml"/><Relationship Id="rId114" Type="http://schemas.openxmlformats.org/officeDocument/2006/relationships/tags" Target="../tags/tag208.xml"/><Relationship Id="rId119" Type="http://schemas.openxmlformats.org/officeDocument/2006/relationships/image" Target="../media/image11.png"/><Relationship Id="rId127" Type="http://schemas.openxmlformats.org/officeDocument/2006/relationships/chart" Target="../charts/chart1.xml"/><Relationship Id="rId10" Type="http://schemas.openxmlformats.org/officeDocument/2006/relationships/tags" Target="../tags/tag104.xml"/><Relationship Id="rId31" Type="http://schemas.openxmlformats.org/officeDocument/2006/relationships/tags" Target="../tags/tag125.xml"/><Relationship Id="rId44" Type="http://schemas.openxmlformats.org/officeDocument/2006/relationships/tags" Target="../tags/tag138.xml"/><Relationship Id="rId52" Type="http://schemas.openxmlformats.org/officeDocument/2006/relationships/tags" Target="../tags/tag146.xml"/><Relationship Id="rId60" Type="http://schemas.openxmlformats.org/officeDocument/2006/relationships/tags" Target="../tags/tag154.xml"/><Relationship Id="rId65" Type="http://schemas.openxmlformats.org/officeDocument/2006/relationships/tags" Target="../tags/tag159.xml"/><Relationship Id="rId73" Type="http://schemas.openxmlformats.org/officeDocument/2006/relationships/tags" Target="../tags/tag167.xml"/><Relationship Id="rId78" Type="http://schemas.openxmlformats.org/officeDocument/2006/relationships/tags" Target="../tags/tag172.xml"/><Relationship Id="rId81" Type="http://schemas.openxmlformats.org/officeDocument/2006/relationships/tags" Target="../tags/tag175.xml"/><Relationship Id="rId86" Type="http://schemas.openxmlformats.org/officeDocument/2006/relationships/tags" Target="../tags/tag180.xml"/><Relationship Id="rId94" Type="http://schemas.openxmlformats.org/officeDocument/2006/relationships/tags" Target="../tags/tag188.xml"/><Relationship Id="rId99" Type="http://schemas.openxmlformats.org/officeDocument/2006/relationships/tags" Target="../tags/tag193.xml"/><Relationship Id="rId101" Type="http://schemas.openxmlformats.org/officeDocument/2006/relationships/tags" Target="../tags/tag195.xml"/><Relationship Id="rId122" Type="http://schemas.openxmlformats.org/officeDocument/2006/relationships/image" Target="../media/image14.png"/><Relationship Id="rId130" Type="http://schemas.openxmlformats.org/officeDocument/2006/relationships/chart" Target="../charts/chart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9" Type="http://schemas.openxmlformats.org/officeDocument/2006/relationships/tags" Target="../tags/tag133.xml"/><Relationship Id="rId109" Type="http://schemas.openxmlformats.org/officeDocument/2006/relationships/tags" Target="../tags/tag203.xml"/><Relationship Id="rId34" Type="http://schemas.openxmlformats.org/officeDocument/2006/relationships/tags" Target="../tags/tag128.xml"/><Relationship Id="rId50" Type="http://schemas.openxmlformats.org/officeDocument/2006/relationships/tags" Target="../tags/tag144.xml"/><Relationship Id="rId55" Type="http://schemas.openxmlformats.org/officeDocument/2006/relationships/tags" Target="../tags/tag149.xml"/><Relationship Id="rId76" Type="http://schemas.openxmlformats.org/officeDocument/2006/relationships/tags" Target="../tags/tag170.xml"/><Relationship Id="rId97" Type="http://schemas.openxmlformats.org/officeDocument/2006/relationships/tags" Target="../tags/tag191.xml"/><Relationship Id="rId104" Type="http://schemas.openxmlformats.org/officeDocument/2006/relationships/tags" Target="../tags/tag198.xml"/><Relationship Id="rId120" Type="http://schemas.openxmlformats.org/officeDocument/2006/relationships/image" Target="../media/image12.png"/><Relationship Id="rId125" Type="http://schemas.openxmlformats.org/officeDocument/2006/relationships/image" Target="../media/image17.png"/><Relationship Id="rId7" Type="http://schemas.openxmlformats.org/officeDocument/2006/relationships/tags" Target="../tags/tag101.xml"/><Relationship Id="rId71" Type="http://schemas.openxmlformats.org/officeDocument/2006/relationships/tags" Target="../tags/tag165.xml"/><Relationship Id="rId92" Type="http://schemas.openxmlformats.org/officeDocument/2006/relationships/tags" Target="../tags/tag186.xml"/><Relationship Id="rId2" Type="http://schemas.openxmlformats.org/officeDocument/2006/relationships/tags" Target="../tags/tag96.xml"/><Relationship Id="rId29" Type="http://schemas.openxmlformats.org/officeDocument/2006/relationships/tags" Target="../tags/tag123.xml"/><Relationship Id="rId24" Type="http://schemas.openxmlformats.org/officeDocument/2006/relationships/tags" Target="../tags/tag118.xml"/><Relationship Id="rId40" Type="http://schemas.openxmlformats.org/officeDocument/2006/relationships/tags" Target="../tags/tag134.xml"/><Relationship Id="rId45" Type="http://schemas.openxmlformats.org/officeDocument/2006/relationships/tags" Target="../tags/tag139.xml"/><Relationship Id="rId66" Type="http://schemas.openxmlformats.org/officeDocument/2006/relationships/tags" Target="../tags/tag160.xml"/><Relationship Id="rId87" Type="http://schemas.openxmlformats.org/officeDocument/2006/relationships/tags" Target="../tags/tag181.xml"/><Relationship Id="rId110" Type="http://schemas.openxmlformats.org/officeDocument/2006/relationships/tags" Target="../tags/tag204.xml"/><Relationship Id="rId115" Type="http://schemas.openxmlformats.org/officeDocument/2006/relationships/slideLayout" Target="../slideLayouts/slideLayout250.xml"/><Relationship Id="rId61" Type="http://schemas.openxmlformats.org/officeDocument/2006/relationships/tags" Target="../tags/tag155.xml"/><Relationship Id="rId82" Type="http://schemas.openxmlformats.org/officeDocument/2006/relationships/tags" Target="../tags/tag17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10.emf"/><Relationship Id="rId39" Type="http://schemas.openxmlformats.org/officeDocument/2006/relationships/image" Target="../media/image31.png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34" Type="http://schemas.openxmlformats.org/officeDocument/2006/relationships/image" Target="../media/image26.png"/><Relationship Id="rId42" Type="http://schemas.openxmlformats.org/officeDocument/2006/relationships/image" Target="../media/image34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oleObject" Target="../embeddings/oleObject85.bin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image" Target="../media/image21.png"/><Relationship Id="rId41" Type="http://schemas.openxmlformats.org/officeDocument/2006/relationships/image" Target="../media/image33.png"/><Relationship Id="rId1" Type="http://schemas.openxmlformats.org/officeDocument/2006/relationships/vmlDrawing" Target="../drawings/vmlDrawing85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slideLayout" Target="../slideLayouts/slideLayout66.xml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openxmlformats.org/officeDocument/2006/relationships/chart" Target="../charts/chart7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image" Target="../media/image23.png"/><Relationship Id="rId44" Type="http://schemas.openxmlformats.org/officeDocument/2006/relationships/chart" Target="../charts/chart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43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image" Target="../media/image10.emf"/><Relationship Id="rId39" Type="http://schemas.openxmlformats.org/officeDocument/2006/relationships/image" Target="../media/image31.png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34" Type="http://schemas.openxmlformats.org/officeDocument/2006/relationships/image" Target="../media/image26.png"/><Relationship Id="rId42" Type="http://schemas.openxmlformats.org/officeDocument/2006/relationships/chart" Target="../charts/chart9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oleObject" Target="../embeddings/oleObject86.bin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image" Target="../media/image35.png"/><Relationship Id="rId41" Type="http://schemas.openxmlformats.org/officeDocument/2006/relationships/chart" Target="../charts/chart8.xml"/><Relationship Id="rId1" Type="http://schemas.openxmlformats.org/officeDocument/2006/relationships/vmlDrawing" Target="../drawings/vmlDrawing86.v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slideLayout" Target="../slideLayouts/slideLayout66.xml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image" Target="../media/image23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43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9" Type="http://schemas.openxmlformats.org/officeDocument/2006/relationships/tags" Target="../tags/tag290.xml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34" Type="http://schemas.openxmlformats.org/officeDocument/2006/relationships/tags" Target="../tags/tag285.xml"/><Relationship Id="rId42" Type="http://schemas.openxmlformats.org/officeDocument/2006/relationships/oleObject" Target="../embeddings/oleObject87.bin"/><Relationship Id="rId47" Type="http://schemas.microsoft.com/office/2007/relationships/hdphoto" Target="../media/hdphoto1.wdp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tags" Target="../tags/tag284.xml"/><Relationship Id="rId38" Type="http://schemas.openxmlformats.org/officeDocument/2006/relationships/tags" Target="../tags/tag289.xml"/><Relationship Id="rId46" Type="http://schemas.openxmlformats.org/officeDocument/2006/relationships/image" Target="../media/image38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tags" Target="../tags/tag280.xml"/><Relationship Id="rId41" Type="http://schemas.openxmlformats.org/officeDocument/2006/relationships/notesSlide" Target="../notesSlides/notesSlide2.xml"/><Relationship Id="rId1" Type="http://schemas.openxmlformats.org/officeDocument/2006/relationships/vmlDrawing" Target="../drawings/vmlDrawing87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tags" Target="../tags/tag283.xml"/><Relationship Id="rId37" Type="http://schemas.openxmlformats.org/officeDocument/2006/relationships/tags" Target="../tags/tag288.xml"/><Relationship Id="rId40" Type="http://schemas.openxmlformats.org/officeDocument/2006/relationships/slideLayout" Target="../slideLayouts/slideLayout274.xml"/><Relationship Id="rId45" Type="http://schemas.openxmlformats.org/officeDocument/2006/relationships/image" Target="../media/image37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tags" Target="../tags/tag287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tags" Target="../tags/tag282.xml"/><Relationship Id="rId44" Type="http://schemas.openxmlformats.org/officeDocument/2006/relationships/image" Target="../media/image36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4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9" Type="http://schemas.openxmlformats.org/officeDocument/2006/relationships/tags" Target="../tags/tag329.xml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34" Type="http://schemas.openxmlformats.org/officeDocument/2006/relationships/tags" Target="../tags/tag324.xml"/><Relationship Id="rId42" Type="http://schemas.openxmlformats.org/officeDocument/2006/relationships/tags" Target="../tags/tag332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tags" Target="../tags/tag323.xml"/><Relationship Id="rId38" Type="http://schemas.openxmlformats.org/officeDocument/2006/relationships/tags" Target="../tags/tag328.xml"/><Relationship Id="rId46" Type="http://schemas.openxmlformats.org/officeDocument/2006/relationships/image" Target="../media/image40.png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29" Type="http://schemas.openxmlformats.org/officeDocument/2006/relationships/tags" Target="../tags/tag319.xml"/><Relationship Id="rId41" Type="http://schemas.openxmlformats.org/officeDocument/2006/relationships/tags" Target="../tags/tag331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tags" Target="../tags/tag322.xml"/><Relationship Id="rId37" Type="http://schemas.openxmlformats.org/officeDocument/2006/relationships/tags" Target="../tags/tag327.xml"/><Relationship Id="rId40" Type="http://schemas.openxmlformats.org/officeDocument/2006/relationships/tags" Target="../tags/tag330.xml"/><Relationship Id="rId45" Type="http://schemas.openxmlformats.org/officeDocument/2006/relationships/image" Target="../media/image39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tags" Target="../tags/tag326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tags" Target="../tags/tag321.xml"/><Relationship Id="rId44" Type="http://schemas.openxmlformats.org/officeDocument/2006/relationships/notesSlide" Target="../notesSlides/notesSlide3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tags" Target="../tags/tag320.xml"/><Relationship Id="rId35" Type="http://schemas.openxmlformats.org/officeDocument/2006/relationships/tags" Target="../tags/tag325.xml"/><Relationship Id="rId43" Type="http://schemas.openxmlformats.org/officeDocument/2006/relationships/slideLayout" Target="../slideLayouts/slideLayout29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../media/image42.png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image" Target="../media/image41.emf"/><Relationship Id="rId2" Type="http://schemas.openxmlformats.org/officeDocument/2006/relationships/tags" Target="../tags/tag333.xml"/><Relationship Id="rId1" Type="http://schemas.openxmlformats.org/officeDocument/2006/relationships/vmlDrawing" Target="../drawings/vmlDrawing88.vml"/><Relationship Id="rId6" Type="http://schemas.openxmlformats.org/officeDocument/2006/relationships/tags" Target="../tags/tag337.xml"/><Relationship Id="rId11" Type="http://schemas.openxmlformats.org/officeDocument/2006/relationships/oleObject" Target="../embeddings/oleObject88.bin"/><Relationship Id="rId5" Type="http://schemas.openxmlformats.org/officeDocument/2006/relationships/tags" Target="../tags/tag336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149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image" Target="../media/image42.png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image" Target="../media/image41.emf"/><Relationship Id="rId2" Type="http://schemas.openxmlformats.org/officeDocument/2006/relationships/tags" Target="../tags/tag341.xml"/><Relationship Id="rId1" Type="http://schemas.openxmlformats.org/officeDocument/2006/relationships/vmlDrawing" Target="../drawings/vmlDrawing89.vml"/><Relationship Id="rId6" Type="http://schemas.openxmlformats.org/officeDocument/2006/relationships/tags" Target="../tags/tag345.xml"/><Relationship Id="rId11" Type="http://schemas.openxmlformats.org/officeDocument/2006/relationships/oleObject" Target="../embeddings/oleObject89.bin"/><Relationship Id="rId5" Type="http://schemas.openxmlformats.org/officeDocument/2006/relationships/tags" Target="../tags/tag344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149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93" y="5685643"/>
            <a:ext cx="1114425" cy="466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418" y="606375"/>
            <a:ext cx="7165074" cy="184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 sz="2000" b="1">
                <a:solidFill>
                  <a:srgbClr val="FFFFFF"/>
                </a:solidFill>
                <a:latin typeface="Segoe UI"/>
              </a:defRPr>
            </a:pPr>
            <a:r>
              <a:rPr dirty="0" err="1"/>
              <a:t>Факторы</a:t>
            </a:r>
            <a:r>
              <a:rPr dirty="0"/>
              <a:t>, </a:t>
            </a:r>
            <a:r>
              <a:rPr dirty="0" err="1"/>
              <a:t>влияющие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загруженность</a:t>
            </a:r>
            <a:r>
              <a:rPr dirty="0"/>
              <a:t> </a:t>
            </a:r>
            <a:r>
              <a:rPr dirty="0" err="1"/>
              <a:t>дорог</a:t>
            </a:r>
            <a:r>
              <a:rPr dirty="0"/>
              <a:t> </a:t>
            </a:r>
            <a:r>
              <a:rPr dirty="0" err="1"/>
              <a:t>Москвы</a:t>
            </a:r>
            <a:r>
              <a:rPr dirty="0"/>
              <a:t>. </a:t>
            </a:r>
            <a:br>
              <a:rPr dirty="0"/>
            </a:br>
            <a:r>
              <a:rPr dirty="0" err="1"/>
              <a:t>Анализ</a:t>
            </a:r>
            <a:r>
              <a:rPr dirty="0"/>
              <a:t> </a:t>
            </a:r>
            <a:r>
              <a:rPr dirty="0" err="1" smtClean="0"/>
              <a:t>загруж</a:t>
            </a:r>
            <a:r>
              <a:rPr lang="ru-RU" smtClean="0"/>
              <a:t>е</a:t>
            </a:r>
            <a:r>
              <a:rPr smtClean="0"/>
              <a:t>нности</a:t>
            </a:r>
            <a:r>
              <a:rPr dirty="0" smtClean="0"/>
              <a:t> </a:t>
            </a:r>
            <a:r>
              <a:rPr dirty="0" err="1"/>
              <a:t>дорог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25 - 31 </a:t>
            </a:r>
            <a:r>
              <a:rPr dirty="0" err="1"/>
              <a:t>января</a:t>
            </a:r>
            <a:r>
              <a:rPr dirty="0"/>
              <a:t>. </a:t>
            </a:r>
            <a:br>
              <a:rPr dirty="0"/>
            </a:br>
            <a:r>
              <a:rPr dirty="0" err="1"/>
              <a:t>Прогноз</a:t>
            </a:r>
            <a:r>
              <a:rPr dirty="0"/>
              <a:t> </a:t>
            </a:r>
            <a:r>
              <a:rPr dirty="0" err="1"/>
              <a:t>транспортной</a:t>
            </a:r>
            <a:r>
              <a:rPr dirty="0"/>
              <a:t> </a:t>
            </a:r>
            <a:r>
              <a:rPr dirty="0" err="1"/>
              <a:t>ситуации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8 - 14 </a:t>
            </a:r>
            <a:r>
              <a:rPr dirty="0" err="1"/>
              <a:t>февраля</a:t>
            </a:r>
            <a:r>
              <a:rPr dirty="0"/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2876084"/>
              </p:ext>
            </p:extLst>
          </p:nvPr>
        </p:nvGraphicFramePr>
        <p:xfrm>
          <a:off x="1602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0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02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49979" y="273839"/>
            <a:ext cx="8429351" cy="411962"/>
          </a:xfrm>
        </p:spPr>
        <p:txBody>
          <a:bodyPr>
            <a:noAutofit/>
          </a:bodyPr>
          <a:lstStyle/>
          <a:p>
            <a:r>
              <a:rPr lang="ru-RU" sz="2000" dirty="0">
                <a:ea typeface="Segoe UI" panose="020B0502040204020203" pitchFamily="34" charset="0"/>
              </a:rPr>
              <a:t>Общий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</a:t>
            </a:r>
            <a:r>
              <a:rPr lang="ru-RU" sz="2000" dirty="0">
                <a:ea typeface="Segoe UI" panose="020B0502040204020203" pitchFamily="34" charset="0"/>
              </a:rPr>
              <a:t> и рекомендации</a:t>
            </a:r>
          </a:p>
        </p:txBody>
      </p:sp>
      <p:cxnSp>
        <p:nvCxnSpPr>
          <p:cNvPr id="145" name="Straight Connector 326"/>
          <p:cNvCxnSpPr/>
          <p:nvPr>
            <p:custDataLst>
              <p:tags r:id="rId5"/>
            </p:custDataLst>
          </p:nvPr>
        </p:nvCxnSpPr>
        <p:spPr>
          <a:xfrm flipV="1">
            <a:off x="1956031" y="4513945"/>
            <a:ext cx="1" cy="872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326"/>
          <p:cNvCxnSpPr/>
          <p:nvPr>
            <p:custDataLst>
              <p:tags r:id="rId6"/>
            </p:custDataLst>
          </p:nvPr>
        </p:nvCxnSpPr>
        <p:spPr>
          <a:xfrm flipV="1">
            <a:off x="2987896" y="4513945"/>
            <a:ext cx="0" cy="88949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McK 5. Source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9522" y="6429102"/>
            <a:ext cx="770509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8696" indent="-608696" defTabSz="894021">
              <a:tabLst>
                <a:tab pos="611865" algn="l"/>
              </a:tabLs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информационно-аналитическое управление транспортного планирования ГКУ ЦОДД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Рисунок 1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99965" y="2522429"/>
            <a:ext cx="774939" cy="531138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29618" y="1046939"/>
            <a:ext cx="527513" cy="48415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29427" y="1842071"/>
            <a:ext cx="561763" cy="499345"/>
          </a:xfrm>
          <a:prstGeom prst="rect">
            <a:avLst/>
          </a:prstGeom>
        </p:spPr>
      </p:pic>
      <p:cxnSp>
        <p:nvCxnSpPr>
          <p:cNvPr id="148" name="Straight Connector 326"/>
          <p:cNvCxnSpPr/>
          <p:nvPr>
            <p:custDataLst>
              <p:tags r:id="rId11"/>
            </p:custDataLst>
          </p:nvPr>
        </p:nvCxnSpPr>
        <p:spPr>
          <a:xfrm flipV="1">
            <a:off x="4021200" y="4513945"/>
            <a:ext cx="0" cy="8822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326"/>
          <p:cNvCxnSpPr/>
          <p:nvPr>
            <p:custDataLst>
              <p:tags r:id="rId12"/>
            </p:custDataLst>
          </p:nvPr>
        </p:nvCxnSpPr>
        <p:spPr>
          <a:xfrm flipH="1" flipV="1">
            <a:off x="5054400" y="4513942"/>
            <a:ext cx="6355" cy="8869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326"/>
          <p:cNvCxnSpPr/>
          <p:nvPr>
            <p:custDataLst>
              <p:tags r:id="rId13"/>
            </p:custDataLst>
          </p:nvPr>
        </p:nvCxnSpPr>
        <p:spPr>
          <a:xfrm flipV="1">
            <a:off x="6087600" y="4513942"/>
            <a:ext cx="0" cy="8869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326"/>
          <p:cNvCxnSpPr/>
          <p:nvPr>
            <p:custDataLst>
              <p:tags r:id="rId14"/>
            </p:custDataLst>
          </p:nvPr>
        </p:nvCxnSpPr>
        <p:spPr>
          <a:xfrm flipV="1">
            <a:off x="7120800" y="4511858"/>
            <a:ext cx="0" cy="8869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unn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7600" y="4824000"/>
            <a:ext cx="619200" cy="615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000" y="4543200"/>
            <a:ext cx="1058400" cy="29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latin typeface="Segoe UI"/>
              </a:defRPr>
            </a:pPr>
            <a:r>
              <a:t>0...+2 °С</a:t>
            </a:r>
          </a:p>
        </p:txBody>
      </p:sp>
      <p:pic>
        <p:nvPicPr>
          <p:cNvPr id="5" name="Picture 4" descr="sunn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70800" y="4824000"/>
            <a:ext cx="619200" cy="615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3200" y="4543200"/>
            <a:ext cx="1058400" cy="29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latin typeface="Segoe UI"/>
              </a:defRPr>
            </a:pPr>
            <a:r>
              <a:t>-1...+1 °С</a:t>
            </a:r>
          </a:p>
        </p:txBody>
      </p:sp>
      <p:pic>
        <p:nvPicPr>
          <p:cNvPr id="7" name="Picture 6" descr="cloudnes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04000" y="4824000"/>
            <a:ext cx="619200" cy="615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6400" y="4543200"/>
            <a:ext cx="1058400" cy="29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latin typeface="Segoe UI"/>
              </a:defRPr>
            </a:pPr>
            <a:r>
              <a:t>-3...-1 °С</a:t>
            </a:r>
          </a:p>
        </p:txBody>
      </p:sp>
      <p:pic>
        <p:nvPicPr>
          <p:cNvPr id="9" name="Picture 8" descr="sunsnow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37200" y="4824000"/>
            <a:ext cx="619200" cy="615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9600" y="4543200"/>
            <a:ext cx="1058400" cy="29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latin typeface="Segoe UI"/>
              </a:defRPr>
            </a:pPr>
            <a:r>
              <a:t>-1...+1 °С</a:t>
            </a:r>
          </a:p>
        </p:txBody>
      </p:sp>
      <p:pic>
        <p:nvPicPr>
          <p:cNvPr id="11" name="Picture 10" descr="sunclou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0400" y="4824000"/>
            <a:ext cx="619200" cy="6150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32800" y="4543200"/>
            <a:ext cx="1058400" cy="29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latin typeface="Segoe UI"/>
              </a:defRPr>
            </a:pPr>
            <a:r>
              <a:t>-1...+1 °С</a:t>
            </a:r>
          </a:p>
        </p:txBody>
      </p:sp>
      <p:pic>
        <p:nvPicPr>
          <p:cNvPr id="13" name="Picture 12" descr="sunsnow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03600" y="4824000"/>
            <a:ext cx="619200" cy="6150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66000" y="4543200"/>
            <a:ext cx="1058400" cy="29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latin typeface="Segoe UI"/>
              </a:defRPr>
            </a:pPr>
            <a:r>
              <a:t>-4...-2 °С</a:t>
            </a:r>
          </a:p>
        </p:txBody>
      </p:sp>
      <p:pic>
        <p:nvPicPr>
          <p:cNvPr id="15" name="Picture 14" descr="sunsnow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36800" y="4824000"/>
            <a:ext cx="619200" cy="6150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99200" y="4543200"/>
            <a:ext cx="1058400" cy="29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 b="1">
                <a:latin typeface="Segoe UI"/>
              </a:defRPr>
            </a:pPr>
            <a:r>
              <a:t>-10...-8 °С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3600" y="932400"/>
            <a:ext cx="7560000" cy="77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200">
                <a:latin typeface="Segoe UI"/>
              </a:defRPr>
            </a:pPr>
            <a:r>
              <a:t>В начале  февраля вероятно возникновение заторов на съездах с крупных магистралей, в частности – в местах концентрации дорожно-транспортных происшествий, а также вблизи крупных торгово-развлекательных центров.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600" y="1713600"/>
            <a:ext cx="7560000" cy="752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200">
                <a:latin typeface="Segoe UI"/>
              </a:defRPr>
            </a:pPr>
            <a:r>
              <a:t>В связи с ограничением движения на ряде участков улично-дорожной сети, прогнозируется образование заторовых ситуаций на Волгоградском проспекте, Волоколамском шоссе, Рязанском проспекте, Волгоградском проспекте, шоссе Энтузиастов и в центре города.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3600" y="2592000"/>
            <a:ext cx="7560000" cy="72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200">
                <a:latin typeface="Segoe UI"/>
              </a:defRPr>
            </a:pPr>
            <a:r>
              <a:t>На следующей неделе в Московском регионе ожидается преимущественно облачная погода, временами дожди. Среднесуточная температура будет выше среднеклиматической нормы.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999" y="4132800"/>
            <a:ext cx="5400000" cy="27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>
                <a:latin typeface="Segoe UI"/>
              </a:defRPr>
            </a:pPr>
            <a:r>
              <a:t>Прогнозируемые погодные условия на неделю 8 - 14 февраля:</a:t>
            </a:r>
          </a:p>
        </p:txBody>
      </p:sp>
    </p:spTree>
    <p:extLst>
      <p:ext uri="{BB962C8B-B14F-4D97-AF65-F5344CB8AC3E}">
        <p14:creationId xmlns:p14="http://schemas.microsoft.com/office/powerpoint/2010/main" val="11660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Краткое содержание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967" y="1435588"/>
            <a:ext cx="8429350" cy="3907951"/>
          </a:xfrm>
        </p:spPr>
        <p:txBody>
          <a:bodyPr>
            <a:normAutofit fontScale="85000" lnSpcReduction="10000"/>
          </a:bodyPr>
          <a:lstStyle/>
          <a:p>
            <a:pPr marL="456514" indent="-456514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Анализ загруженности дорог Москвы за прошедшую неделю.</a:t>
            </a:r>
          </a:p>
          <a:p>
            <a:pPr marL="859340" lvl="1" indent="-456514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Самые быстрые магистрали города.</a:t>
            </a:r>
          </a:p>
          <a:p>
            <a:pPr marL="859340" lvl="1" indent="-456514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Самые медленные магистрали города.</a:t>
            </a:r>
          </a:p>
          <a:p>
            <a:pPr marL="859340" lvl="1" indent="-456514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Наибольшие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заторы в местах ремонтных работ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6514" indent="-456514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транспортной ситуации на следующую неделю.</a:t>
            </a:r>
          </a:p>
          <a:p>
            <a:pPr marL="859340" lvl="1" indent="-456514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Участки с временным ограничением движения.</a:t>
            </a:r>
          </a:p>
          <a:p>
            <a:pPr marL="859340" lvl="1" indent="-456514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Рекомендуемый график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выезда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 дома.</a:t>
            </a:r>
          </a:p>
          <a:p>
            <a:pPr marL="859340" lvl="1" indent="-456514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Общий прогноз и рекомендации.</a:t>
            </a:r>
          </a:p>
          <a:p>
            <a:pPr marL="456514" indent="-456514">
              <a:buFont typeface="+mj-lt"/>
              <a:buAutoNum type="arabicPeriod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9522" y="6429102"/>
            <a:ext cx="770509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8696" indent="-608696" defTabSz="894021">
              <a:tabLst>
                <a:tab pos="611865" algn="l"/>
              </a:tabLs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Источник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: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информационно-аналитическое управление транспортного планирования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ГКУ ЦОДД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6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80"/>
          <p:cNvSpPr/>
          <p:nvPr>
            <p:custDataLst>
              <p:tags r:id="rId2"/>
            </p:custDataLst>
          </p:nvPr>
        </p:nvSpPr>
        <p:spPr>
          <a:xfrm>
            <a:off x="68015" y="3426854"/>
            <a:ext cx="8806604" cy="988703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 defTabSz="914109"/>
            <a:endParaRPr lang="ru-RU" sz="800" dirty="0" err="1">
              <a:solidFill>
                <a:srgbClr val="000000"/>
              </a:solidFill>
            </a:endParaRPr>
          </a:p>
        </p:txBody>
      </p:sp>
      <p:sp>
        <p:nvSpPr>
          <p:cNvPr id="130" name="Rectangle 180"/>
          <p:cNvSpPr/>
          <p:nvPr>
            <p:custDataLst>
              <p:tags r:id="rId3"/>
            </p:custDataLst>
          </p:nvPr>
        </p:nvSpPr>
        <p:spPr>
          <a:xfrm>
            <a:off x="68014" y="1111128"/>
            <a:ext cx="8806605" cy="908693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 defTabSz="914109"/>
            <a:endParaRPr lang="ru-RU" sz="800" dirty="0" err="1">
              <a:solidFill>
                <a:srgbClr val="000000"/>
              </a:solidFill>
            </a:endParaRPr>
          </a:p>
        </p:txBody>
      </p:sp>
      <p:sp>
        <p:nvSpPr>
          <p:cNvPr id="149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69523" y="6429103"/>
            <a:ext cx="770509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8632" indent="-608632" defTabSz="893927">
              <a:tabLst>
                <a:tab pos="611800" algn="l"/>
              </a:tabLst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 panose="020B0604020202020204" pitchFamily="34" charset="0"/>
              </a:rPr>
              <a:t>Источник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 panose="020B0604020202020204" pitchFamily="34" charset="0"/>
              </a:rPr>
              <a:t>: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 panose="020B0604020202020204" pitchFamily="34" charset="0"/>
              </a:rPr>
              <a:t>информационно-аналитическое управление транспортного планирования ГКУ ЦОДД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 panose="020B0604020202020204" pitchFamily="34" charset="0"/>
            </a:endParaRPr>
          </a:p>
        </p:txBody>
      </p:sp>
      <p:graphicFrame>
        <p:nvGraphicFramePr>
          <p:cNvPr id="34" name="Object 33" hidden="1"/>
          <p:cNvGraphicFramePr>
            <a:graphicFrameLocks/>
          </p:cNvGraphicFramePr>
          <p:nvPr>
            <p:custDataLst>
              <p:tags r:id="rId5"/>
            </p:custDataLst>
            <p:extLst/>
          </p:nvPr>
        </p:nvGraphicFramePr>
        <p:xfrm>
          <a:off x="1593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6" name="think-cell Slide" r:id="rId117" imgW="270" imgH="270" progId="TCLayout.ActiveDocument.1">
                  <p:embed/>
                </p:oleObj>
              </mc:Choice>
              <mc:Fallback>
                <p:oleObj name="think-cell Slide" r:id="rId1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8"/>
                      <a:stretch>
                        <a:fillRect/>
                      </a:stretch>
                    </p:blipFill>
                    <p:spPr>
                      <a:xfrm>
                        <a:off x="1593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 hidden="1"/>
          <p:cNvSpPr/>
          <p:nvPr>
            <p:custDataLst>
              <p:tags r:id="rId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4109"/>
            <a:endParaRPr lang="ru-RU" sz="800" dirty="0" err="1">
              <a:solidFill>
                <a:srgbClr val="000000"/>
              </a:solidFill>
              <a:sym typeface="+mn-lt"/>
            </a:endParaRPr>
          </a:p>
        </p:txBody>
      </p:sp>
      <p:sp>
        <p:nvSpPr>
          <p:cNvPr id="182" name="Rectangle 181"/>
          <p:cNvSpPr/>
          <p:nvPr>
            <p:custDataLst>
              <p:tags r:id="rId7"/>
            </p:custDataLst>
          </p:nvPr>
        </p:nvSpPr>
        <p:spPr>
          <a:xfrm>
            <a:off x="153708" y="3386196"/>
            <a:ext cx="8644734" cy="102033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 defTabSz="914109"/>
            <a:endParaRPr lang="ru-RU" sz="800" dirty="0" err="1">
              <a:solidFill>
                <a:srgbClr val="000000"/>
              </a:solidFill>
            </a:endParaRPr>
          </a:p>
        </p:txBody>
      </p:sp>
      <p:cxnSp>
        <p:nvCxnSpPr>
          <p:cNvPr id="101" name="Straight Connector 100"/>
          <p:cNvCxnSpPr/>
          <p:nvPr>
            <p:custDataLst>
              <p:tags r:id="rId8"/>
            </p:custDataLst>
          </p:nvPr>
        </p:nvCxnSpPr>
        <p:spPr>
          <a:xfrm>
            <a:off x="68014" y="1103246"/>
            <a:ext cx="8806605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77"/>
          <p:cNvCxnSpPr/>
          <p:nvPr>
            <p:custDataLst>
              <p:tags r:id="rId9"/>
            </p:custDataLst>
          </p:nvPr>
        </p:nvCxnSpPr>
        <p:spPr>
          <a:xfrm>
            <a:off x="68014" y="2162697"/>
            <a:ext cx="8806604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199068" y="169372"/>
            <a:ext cx="8538531" cy="61555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63A70A"/>
                </a:solidFill>
              </a:rPr>
              <a:t>Недельная динамика изменения скоростей </a:t>
            </a:r>
            <a:r>
              <a:rPr lang="ru-RU" sz="2000" dirty="0" smtClean="0">
                <a:solidFill>
                  <a:srgbClr val="63A70A"/>
                </a:solidFill>
              </a:rPr>
              <a:t>по </a:t>
            </a:r>
            <a:r>
              <a:rPr lang="ru-RU" sz="2000" dirty="0">
                <a:solidFill>
                  <a:srgbClr val="63A70A"/>
                </a:solidFill>
              </a:rPr>
              <a:t>магистралям города в дневное время суток</a:t>
            </a:r>
            <a:endParaRPr lang="ru-RU" sz="2000" dirty="0">
              <a:solidFill>
                <a:srgbClr val="63A70A"/>
              </a:solidFill>
              <a:latin typeface="+mn-lt"/>
            </a:endParaRPr>
          </a:p>
        </p:txBody>
      </p:sp>
      <p:grpSp>
        <p:nvGrpSpPr>
          <p:cNvPr id="9" name="Group 8"/>
          <p:cNvGrpSpPr/>
          <p:nvPr>
            <p:custDataLst>
              <p:tags r:id="rId11"/>
            </p:custDataLst>
          </p:nvPr>
        </p:nvGrpSpPr>
        <p:grpSpPr>
          <a:xfrm>
            <a:off x="42136" y="4855758"/>
            <a:ext cx="1292747" cy="856751"/>
            <a:chOff x="4707898" y="3762827"/>
            <a:chExt cx="1776844" cy="1295580"/>
          </a:xfrm>
        </p:grpSpPr>
        <p:grpSp>
          <p:nvGrpSpPr>
            <p:cNvPr id="10" name="Group 9"/>
            <p:cNvGrpSpPr/>
            <p:nvPr>
              <p:custDataLst>
                <p:tags r:id="rId112"/>
              </p:custDataLst>
            </p:nvPr>
          </p:nvGrpSpPr>
          <p:grpSpPr>
            <a:xfrm>
              <a:off x="4707898" y="4076017"/>
              <a:ext cx="1776844" cy="465567"/>
              <a:chOff x="957263" y="4751388"/>
              <a:chExt cx="1320801" cy="346075"/>
            </a:xfrm>
          </p:grpSpPr>
          <p:pic>
            <p:nvPicPr>
              <p:cNvPr id="13" name="Picture 1520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263" y="4843463"/>
                <a:ext cx="301625" cy="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521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876" y="4957763"/>
                <a:ext cx="155575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522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2201" y="4924425"/>
                <a:ext cx="295275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23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7601" y="4751388"/>
                <a:ext cx="16192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524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501" y="4843463"/>
                <a:ext cx="309563" cy="6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525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6738" y="4924425"/>
                <a:ext cx="295275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526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9926" y="4751388"/>
                <a:ext cx="16351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Freeform 1878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5232782" y="3762827"/>
              <a:ext cx="727075" cy="508000"/>
            </a:xfrm>
            <a:custGeom>
              <a:avLst/>
              <a:gdLst>
                <a:gd name="T0" fmla="*/ 281 w 281"/>
                <a:gd name="T1" fmla="*/ 141 h 196"/>
                <a:gd name="T2" fmla="*/ 260 w 281"/>
                <a:gd name="T3" fmla="*/ 141 h 196"/>
                <a:gd name="T4" fmla="*/ 258 w 281"/>
                <a:gd name="T5" fmla="*/ 130 h 196"/>
                <a:gd name="T6" fmla="*/ 255 w 281"/>
                <a:gd name="T7" fmla="*/ 138 h 196"/>
                <a:gd name="T8" fmla="*/ 252 w 281"/>
                <a:gd name="T9" fmla="*/ 146 h 196"/>
                <a:gd name="T10" fmla="*/ 245 w 281"/>
                <a:gd name="T11" fmla="*/ 151 h 196"/>
                <a:gd name="T12" fmla="*/ 239 w 281"/>
                <a:gd name="T13" fmla="*/ 147 h 196"/>
                <a:gd name="T14" fmla="*/ 235 w 281"/>
                <a:gd name="T15" fmla="*/ 136 h 196"/>
                <a:gd name="T16" fmla="*/ 229 w 281"/>
                <a:gd name="T17" fmla="*/ 107 h 196"/>
                <a:gd name="T18" fmla="*/ 221 w 281"/>
                <a:gd name="T19" fmla="*/ 137 h 196"/>
                <a:gd name="T20" fmla="*/ 214 w 281"/>
                <a:gd name="T21" fmla="*/ 131 h 196"/>
                <a:gd name="T22" fmla="*/ 211 w 281"/>
                <a:gd name="T23" fmla="*/ 89 h 196"/>
                <a:gd name="T24" fmla="*/ 202 w 281"/>
                <a:gd name="T25" fmla="*/ 70 h 196"/>
                <a:gd name="T26" fmla="*/ 204 w 281"/>
                <a:gd name="T27" fmla="*/ 58 h 196"/>
                <a:gd name="T28" fmla="*/ 200 w 281"/>
                <a:gd name="T29" fmla="*/ 56 h 196"/>
                <a:gd name="T30" fmla="*/ 200 w 281"/>
                <a:gd name="T31" fmla="*/ 60 h 196"/>
                <a:gd name="T32" fmla="*/ 192 w 281"/>
                <a:gd name="T33" fmla="*/ 87 h 196"/>
                <a:gd name="T34" fmla="*/ 192 w 281"/>
                <a:gd name="T35" fmla="*/ 76 h 196"/>
                <a:gd name="T36" fmla="*/ 190 w 281"/>
                <a:gd name="T37" fmla="*/ 72 h 196"/>
                <a:gd name="T38" fmla="*/ 190 w 281"/>
                <a:gd name="T39" fmla="*/ 77 h 196"/>
                <a:gd name="T40" fmla="*/ 178 w 281"/>
                <a:gd name="T41" fmla="*/ 105 h 196"/>
                <a:gd name="T42" fmla="*/ 176 w 281"/>
                <a:gd name="T43" fmla="*/ 97 h 196"/>
                <a:gd name="T44" fmla="*/ 174 w 281"/>
                <a:gd name="T45" fmla="*/ 80 h 196"/>
                <a:gd name="T46" fmla="*/ 169 w 281"/>
                <a:gd name="T47" fmla="*/ 60 h 196"/>
                <a:gd name="T48" fmla="*/ 161 w 281"/>
                <a:gd name="T49" fmla="*/ 30 h 196"/>
                <a:gd name="T50" fmla="*/ 159 w 281"/>
                <a:gd name="T51" fmla="*/ 13 h 196"/>
                <a:gd name="T52" fmla="*/ 159 w 281"/>
                <a:gd name="T53" fmla="*/ 6 h 196"/>
                <a:gd name="T54" fmla="*/ 159 w 281"/>
                <a:gd name="T55" fmla="*/ 2 h 196"/>
                <a:gd name="T56" fmla="*/ 156 w 281"/>
                <a:gd name="T57" fmla="*/ 3 h 196"/>
                <a:gd name="T58" fmla="*/ 156 w 281"/>
                <a:gd name="T59" fmla="*/ 7 h 196"/>
                <a:gd name="T60" fmla="*/ 152 w 281"/>
                <a:gd name="T61" fmla="*/ 20 h 196"/>
                <a:gd name="T62" fmla="*/ 154 w 281"/>
                <a:gd name="T63" fmla="*/ 40 h 196"/>
                <a:gd name="T64" fmla="*/ 143 w 281"/>
                <a:gd name="T65" fmla="*/ 69 h 196"/>
                <a:gd name="T66" fmla="*/ 142 w 281"/>
                <a:gd name="T67" fmla="*/ 84 h 196"/>
                <a:gd name="T68" fmla="*/ 138 w 281"/>
                <a:gd name="T69" fmla="*/ 63 h 196"/>
                <a:gd name="T70" fmla="*/ 135 w 281"/>
                <a:gd name="T71" fmla="*/ 60 h 196"/>
                <a:gd name="T72" fmla="*/ 135 w 281"/>
                <a:gd name="T73" fmla="*/ 65 h 196"/>
                <a:gd name="T74" fmla="*/ 127 w 281"/>
                <a:gd name="T75" fmla="*/ 72 h 196"/>
                <a:gd name="T76" fmla="*/ 127 w 281"/>
                <a:gd name="T77" fmla="*/ 68 h 196"/>
                <a:gd name="T78" fmla="*/ 124 w 281"/>
                <a:gd name="T79" fmla="*/ 74 h 196"/>
                <a:gd name="T80" fmla="*/ 119 w 281"/>
                <a:gd name="T81" fmla="*/ 92 h 196"/>
                <a:gd name="T82" fmla="*/ 119 w 281"/>
                <a:gd name="T83" fmla="*/ 108 h 196"/>
                <a:gd name="T84" fmla="*/ 108 w 281"/>
                <a:gd name="T85" fmla="*/ 116 h 196"/>
                <a:gd name="T86" fmla="*/ 104 w 281"/>
                <a:gd name="T87" fmla="*/ 111 h 196"/>
                <a:gd name="T88" fmla="*/ 104 w 281"/>
                <a:gd name="T89" fmla="*/ 105 h 196"/>
                <a:gd name="T90" fmla="*/ 101 w 281"/>
                <a:gd name="T91" fmla="*/ 113 h 196"/>
                <a:gd name="T92" fmla="*/ 86 w 281"/>
                <a:gd name="T93" fmla="*/ 124 h 196"/>
                <a:gd name="T94" fmla="*/ 84 w 281"/>
                <a:gd name="T95" fmla="*/ 95 h 196"/>
                <a:gd name="T96" fmla="*/ 74 w 281"/>
                <a:gd name="T97" fmla="*/ 84 h 196"/>
                <a:gd name="T98" fmla="*/ 74 w 281"/>
                <a:gd name="T99" fmla="*/ 70 h 196"/>
                <a:gd name="T100" fmla="*/ 73 w 281"/>
                <a:gd name="T101" fmla="*/ 53 h 196"/>
                <a:gd name="T102" fmla="*/ 66 w 281"/>
                <a:gd name="T103" fmla="*/ 31 h 196"/>
                <a:gd name="T104" fmla="*/ 69 w 281"/>
                <a:gd name="T105" fmla="*/ 18 h 196"/>
                <a:gd name="T106" fmla="*/ 63 w 281"/>
                <a:gd name="T107" fmla="*/ 19 h 196"/>
                <a:gd name="T108" fmla="*/ 65 w 281"/>
                <a:gd name="T109" fmla="*/ 31 h 196"/>
                <a:gd name="T110" fmla="*/ 54 w 281"/>
                <a:gd name="T111" fmla="*/ 60 h 196"/>
                <a:gd name="T112" fmla="*/ 51 w 281"/>
                <a:gd name="T113" fmla="*/ 101 h 196"/>
                <a:gd name="T114" fmla="*/ 41 w 281"/>
                <a:gd name="T115" fmla="*/ 124 h 196"/>
                <a:gd name="T116" fmla="*/ 24 w 281"/>
                <a:gd name="T117" fmla="*/ 123 h 196"/>
                <a:gd name="T118" fmla="*/ 12 w 281"/>
                <a:gd name="T119" fmla="*/ 120 h 196"/>
                <a:gd name="T120" fmla="*/ 4 w 281"/>
                <a:gd name="T121" fmla="*/ 115 h 196"/>
                <a:gd name="T122" fmla="*/ 3 w 281"/>
                <a:gd name="T123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1" h="196">
                  <a:moveTo>
                    <a:pt x="281" y="156"/>
                  </a:moveTo>
                  <a:cubicBezTo>
                    <a:pt x="281" y="156"/>
                    <a:pt x="281" y="156"/>
                    <a:pt x="281" y="156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66" y="147"/>
                    <a:pt x="266" y="147"/>
                    <a:pt x="266" y="147"/>
                  </a:cubicBezTo>
                  <a:cubicBezTo>
                    <a:pt x="262" y="147"/>
                    <a:pt x="262" y="147"/>
                    <a:pt x="262" y="147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0" y="145"/>
                    <a:pt x="260" y="142"/>
                    <a:pt x="260" y="141"/>
                  </a:cubicBezTo>
                  <a:cubicBezTo>
                    <a:pt x="260" y="141"/>
                    <a:pt x="259" y="140"/>
                    <a:pt x="259" y="140"/>
                  </a:cubicBezTo>
                  <a:cubicBezTo>
                    <a:pt x="259" y="139"/>
                    <a:pt x="259" y="139"/>
                    <a:pt x="259" y="139"/>
                  </a:cubicBezTo>
                  <a:cubicBezTo>
                    <a:pt x="259" y="131"/>
                    <a:pt x="259" y="131"/>
                    <a:pt x="259" y="131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6" y="130"/>
                    <a:pt x="256" y="130"/>
                    <a:pt x="256" y="130"/>
                  </a:cubicBezTo>
                  <a:cubicBezTo>
                    <a:pt x="255" y="131"/>
                    <a:pt x="255" y="131"/>
                    <a:pt x="255" y="131"/>
                  </a:cubicBezTo>
                  <a:cubicBezTo>
                    <a:pt x="255" y="138"/>
                    <a:pt x="255" y="138"/>
                    <a:pt x="255" y="138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4"/>
                    <a:pt x="253" y="144"/>
                    <a:pt x="253" y="144"/>
                  </a:cubicBezTo>
                  <a:cubicBezTo>
                    <a:pt x="253" y="146"/>
                    <a:pt x="253" y="146"/>
                    <a:pt x="253" y="146"/>
                  </a:cubicBezTo>
                  <a:cubicBezTo>
                    <a:pt x="253" y="146"/>
                    <a:pt x="252" y="146"/>
                    <a:pt x="252" y="146"/>
                  </a:cubicBezTo>
                  <a:cubicBezTo>
                    <a:pt x="252" y="147"/>
                    <a:pt x="250" y="152"/>
                    <a:pt x="250" y="152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244" y="155"/>
                    <a:pt x="244" y="155"/>
                    <a:pt x="244" y="15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238" y="154"/>
                    <a:pt x="238" y="154"/>
                    <a:pt x="238" y="154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5" y="136"/>
                    <a:pt x="235" y="133"/>
                    <a:pt x="235" y="131"/>
                  </a:cubicBezTo>
                  <a:cubicBezTo>
                    <a:pt x="236" y="128"/>
                    <a:pt x="234" y="122"/>
                    <a:pt x="233" y="119"/>
                  </a:cubicBezTo>
                  <a:cubicBezTo>
                    <a:pt x="233" y="116"/>
                    <a:pt x="230" y="101"/>
                    <a:pt x="230" y="101"/>
                  </a:cubicBezTo>
                  <a:cubicBezTo>
                    <a:pt x="230" y="101"/>
                    <a:pt x="230" y="103"/>
                    <a:pt x="229" y="107"/>
                  </a:cubicBezTo>
                  <a:cubicBezTo>
                    <a:pt x="228" y="112"/>
                    <a:pt x="227" y="120"/>
                    <a:pt x="226" y="123"/>
                  </a:cubicBezTo>
                  <a:cubicBezTo>
                    <a:pt x="225" y="126"/>
                    <a:pt x="225" y="134"/>
                    <a:pt x="225" y="134"/>
                  </a:cubicBezTo>
                  <a:cubicBezTo>
                    <a:pt x="223" y="137"/>
                    <a:pt x="223" y="137"/>
                    <a:pt x="223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7" y="127"/>
                    <a:pt x="217" y="127"/>
                    <a:pt x="217" y="127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4" y="125"/>
                    <a:pt x="210" y="122"/>
                    <a:pt x="210" y="122"/>
                  </a:cubicBezTo>
                  <a:cubicBezTo>
                    <a:pt x="210" y="122"/>
                    <a:pt x="210" y="112"/>
                    <a:pt x="210" y="109"/>
                  </a:cubicBezTo>
                  <a:cubicBezTo>
                    <a:pt x="211" y="106"/>
                    <a:pt x="215" y="103"/>
                    <a:pt x="216" y="99"/>
                  </a:cubicBezTo>
                  <a:cubicBezTo>
                    <a:pt x="217" y="94"/>
                    <a:pt x="214" y="91"/>
                    <a:pt x="211" y="89"/>
                  </a:cubicBezTo>
                  <a:cubicBezTo>
                    <a:pt x="209" y="86"/>
                    <a:pt x="204" y="80"/>
                    <a:pt x="203" y="77"/>
                  </a:cubicBezTo>
                  <a:cubicBezTo>
                    <a:pt x="202" y="75"/>
                    <a:pt x="202" y="72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2"/>
                    <a:pt x="200" y="74"/>
                  </a:cubicBezTo>
                  <a:cubicBezTo>
                    <a:pt x="199" y="79"/>
                    <a:pt x="192" y="87"/>
                    <a:pt x="192" y="87"/>
                  </a:cubicBezTo>
                  <a:cubicBezTo>
                    <a:pt x="192" y="87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90" y="77"/>
                    <a:pt x="190" y="77"/>
                    <a:pt x="190" y="77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86"/>
                    <a:pt x="189" y="87"/>
                    <a:pt x="189" y="88"/>
                  </a:cubicBezTo>
                  <a:cubicBezTo>
                    <a:pt x="189" y="92"/>
                    <a:pt x="181" y="98"/>
                    <a:pt x="179" y="100"/>
                  </a:cubicBezTo>
                  <a:cubicBezTo>
                    <a:pt x="177" y="102"/>
                    <a:pt x="178" y="105"/>
                    <a:pt x="178" y="105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4" y="91"/>
                    <a:pt x="174" y="82"/>
                    <a:pt x="174" y="80"/>
                  </a:cubicBezTo>
                  <a:cubicBezTo>
                    <a:pt x="173" y="77"/>
                    <a:pt x="171" y="75"/>
                    <a:pt x="171" y="74"/>
                  </a:cubicBezTo>
                  <a:cubicBezTo>
                    <a:pt x="171" y="73"/>
                    <a:pt x="173" y="69"/>
                    <a:pt x="173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3" y="33"/>
                    <a:pt x="161" y="30"/>
                    <a:pt x="161" y="30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1" y="26"/>
                    <a:pt x="162" y="25"/>
                    <a:pt x="163" y="22"/>
                  </a:cubicBezTo>
                  <a:cubicBezTo>
                    <a:pt x="164" y="19"/>
                    <a:pt x="162" y="17"/>
                    <a:pt x="161" y="15"/>
                  </a:cubicBezTo>
                  <a:cubicBezTo>
                    <a:pt x="160" y="15"/>
                    <a:pt x="159" y="14"/>
                    <a:pt x="159" y="13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5"/>
                    <a:pt x="152" y="17"/>
                    <a:pt x="152" y="20"/>
                  </a:cubicBezTo>
                  <a:cubicBezTo>
                    <a:pt x="152" y="23"/>
                    <a:pt x="155" y="26"/>
                    <a:pt x="155" y="26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2" y="34"/>
                    <a:pt x="154" y="36"/>
                    <a:pt x="154" y="36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4" y="74"/>
                    <a:pt x="144" y="75"/>
                  </a:cubicBezTo>
                  <a:cubicBezTo>
                    <a:pt x="144" y="76"/>
                    <a:pt x="142" y="84"/>
                    <a:pt x="142" y="84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9" y="83"/>
                    <a:pt x="137" y="79"/>
                    <a:pt x="136" y="76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83"/>
                    <a:pt x="129" y="85"/>
                    <a:pt x="129" y="85"/>
                  </a:cubicBezTo>
                  <a:cubicBezTo>
                    <a:pt x="128" y="85"/>
                    <a:pt x="127" y="84"/>
                    <a:pt x="127" y="8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9"/>
                    <a:pt x="125" y="80"/>
                    <a:pt x="125" y="82"/>
                  </a:cubicBezTo>
                  <a:cubicBezTo>
                    <a:pt x="125" y="86"/>
                    <a:pt x="121" y="89"/>
                    <a:pt x="119" y="92"/>
                  </a:cubicBezTo>
                  <a:cubicBezTo>
                    <a:pt x="116" y="94"/>
                    <a:pt x="115" y="95"/>
                    <a:pt x="115" y="99"/>
                  </a:cubicBezTo>
                  <a:cubicBezTo>
                    <a:pt x="116" y="103"/>
                    <a:pt x="118" y="105"/>
                    <a:pt x="118" y="105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7" y="114"/>
                    <a:pt x="114" y="118"/>
                    <a:pt x="114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2" y="112"/>
                    <a:pt x="101" y="113"/>
                    <a:pt x="101" y="11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5" y="117"/>
                    <a:pt x="88" y="124"/>
                    <a:pt x="88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5"/>
                    <a:pt x="85" y="103"/>
                  </a:cubicBezTo>
                  <a:cubicBezTo>
                    <a:pt x="84" y="101"/>
                    <a:pt x="85" y="95"/>
                    <a:pt x="85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7"/>
                    <a:pt x="81" y="101"/>
                    <a:pt x="81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4"/>
                    <a:pt x="74" y="74"/>
                  </a:cubicBezTo>
                  <a:cubicBezTo>
                    <a:pt x="74" y="73"/>
                    <a:pt x="75" y="72"/>
                    <a:pt x="75" y="72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2" y="57"/>
                    <a:pt x="71" y="56"/>
                  </a:cubicBezTo>
                  <a:cubicBezTo>
                    <a:pt x="70" y="55"/>
                    <a:pt x="68" y="47"/>
                    <a:pt x="68" y="38"/>
                  </a:cubicBezTo>
                  <a:cubicBezTo>
                    <a:pt x="67" y="34"/>
                    <a:pt x="67" y="32"/>
                    <a:pt x="66" y="31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3" y="32"/>
                    <a:pt x="63" y="36"/>
                    <a:pt x="61" y="47"/>
                  </a:cubicBezTo>
                  <a:cubicBezTo>
                    <a:pt x="60" y="58"/>
                    <a:pt x="56" y="56"/>
                    <a:pt x="56" y="56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4" y="59"/>
                    <a:pt x="54" y="60"/>
                  </a:cubicBezTo>
                  <a:cubicBezTo>
                    <a:pt x="54" y="60"/>
                    <a:pt x="55" y="63"/>
                    <a:pt x="55" y="6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0"/>
                    <a:pt x="43" y="95"/>
                    <a:pt x="43" y="95"/>
                  </a:cubicBezTo>
                  <a:cubicBezTo>
                    <a:pt x="43" y="100"/>
                    <a:pt x="40" y="105"/>
                    <a:pt x="40" y="105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6" y="119"/>
                    <a:pt x="6" y="111"/>
                    <a:pt x="6" y="111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77"/>
                    <a:pt x="55" y="196"/>
                    <a:pt x="137" y="196"/>
                  </a:cubicBezTo>
                  <a:cubicBezTo>
                    <a:pt x="220" y="196"/>
                    <a:pt x="279" y="177"/>
                    <a:pt x="281" y="156"/>
                  </a:cubicBezTo>
                  <a:close/>
                </a:path>
              </a:pathLst>
            </a:custGeom>
            <a:solidFill>
              <a:srgbClr val="6E7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09"/>
              <a:endParaRPr lang="ru-RU" sz="1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150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5079655" y="4592986"/>
              <a:ext cx="1033340" cy="465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95637"/>
              <a:r>
                <a:rPr lang="ru-RU" sz="1000" b="1" dirty="0">
                  <a:solidFill>
                    <a:srgbClr val="000000"/>
                  </a:solidFill>
                </a:rPr>
                <a:t>Магистрали</a:t>
              </a:r>
              <a:r>
                <a:rPr lang="ru-RU" sz="1000" dirty="0">
                  <a:solidFill>
                    <a:srgbClr val="000000"/>
                  </a:solidFill>
                </a:rPr>
                <a:t/>
              </a:r>
              <a:br>
                <a:rPr lang="ru-RU" sz="1000" dirty="0">
                  <a:solidFill>
                    <a:srgbClr val="000000"/>
                  </a:solidFill>
                </a:rPr>
              </a:br>
              <a:r>
                <a:rPr lang="ru-RU" sz="1000" dirty="0">
                  <a:solidFill>
                    <a:srgbClr val="000000"/>
                  </a:solidFill>
                </a:rPr>
                <a:t>(среднее)</a:t>
              </a:r>
            </a:p>
          </p:txBody>
        </p:sp>
      </p:grpSp>
      <p:grpSp>
        <p:nvGrpSpPr>
          <p:cNvPr id="28" name="Группа 27"/>
          <p:cNvGrpSpPr/>
          <p:nvPr>
            <p:custDataLst>
              <p:tags r:id="rId12"/>
            </p:custDataLst>
          </p:nvPr>
        </p:nvGrpSpPr>
        <p:grpSpPr>
          <a:xfrm>
            <a:off x="-1035" y="1162485"/>
            <a:ext cx="1396800" cy="834062"/>
            <a:chOff x="67866" y="1268411"/>
            <a:chExt cx="1396800" cy="834062"/>
          </a:xfrm>
        </p:grpSpPr>
        <p:pic>
          <p:nvPicPr>
            <p:cNvPr id="140" name="Picture 1498"/>
            <p:cNvPicPr>
              <a:picLocks noChangeAspect="1" noChangeArrowheads="1"/>
            </p:cNvPicPr>
            <p:nvPr>
              <p:custDataLst>
                <p:tags r:id="rId107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6" y="1449406"/>
              <a:ext cx="1396800" cy="41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98"/>
            <p:cNvPicPr>
              <a:picLocks noChangeAspect="1" noChangeArrowheads="1"/>
            </p:cNvPicPr>
            <p:nvPr>
              <p:custDataLst>
                <p:tags r:id="rId108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06" y="1455555"/>
              <a:ext cx="1069235" cy="32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98"/>
            <p:cNvPicPr>
              <a:picLocks noChangeAspect="1" noChangeArrowheads="1"/>
            </p:cNvPicPr>
            <p:nvPr>
              <p:custDataLst>
                <p:tags r:id="rId109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72" y="1457190"/>
              <a:ext cx="752659" cy="22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1878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538212" y="1268411"/>
              <a:ext cx="480778" cy="335934"/>
            </a:xfrm>
            <a:custGeom>
              <a:avLst/>
              <a:gdLst>
                <a:gd name="T0" fmla="*/ 281 w 281"/>
                <a:gd name="T1" fmla="*/ 141 h 196"/>
                <a:gd name="T2" fmla="*/ 260 w 281"/>
                <a:gd name="T3" fmla="*/ 141 h 196"/>
                <a:gd name="T4" fmla="*/ 258 w 281"/>
                <a:gd name="T5" fmla="*/ 130 h 196"/>
                <a:gd name="T6" fmla="*/ 255 w 281"/>
                <a:gd name="T7" fmla="*/ 138 h 196"/>
                <a:gd name="T8" fmla="*/ 252 w 281"/>
                <a:gd name="T9" fmla="*/ 146 h 196"/>
                <a:gd name="T10" fmla="*/ 245 w 281"/>
                <a:gd name="T11" fmla="*/ 151 h 196"/>
                <a:gd name="T12" fmla="*/ 239 w 281"/>
                <a:gd name="T13" fmla="*/ 147 h 196"/>
                <a:gd name="T14" fmla="*/ 235 w 281"/>
                <a:gd name="T15" fmla="*/ 136 h 196"/>
                <a:gd name="T16" fmla="*/ 229 w 281"/>
                <a:gd name="T17" fmla="*/ 107 h 196"/>
                <a:gd name="T18" fmla="*/ 221 w 281"/>
                <a:gd name="T19" fmla="*/ 137 h 196"/>
                <a:gd name="T20" fmla="*/ 214 w 281"/>
                <a:gd name="T21" fmla="*/ 131 h 196"/>
                <a:gd name="T22" fmla="*/ 211 w 281"/>
                <a:gd name="T23" fmla="*/ 89 h 196"/>
                <a:gd name="T24" fmla="*/ 202 w 281"/>
                <a:gd name="T25" fmla="*/ 70 h 196"/>
                <a:gd name="T26" fmla="*/ 204 w 281"/>
                <a:gd name="T27" fmla="*/ 58 h 196"/>
                <a:gd name="T28" fmla="*/ 200 w 281"/>
                <a:gd name="T29" fmla="*/ 56 h 196"/>
                <a:gd name="T30" fmla="*/ 200 w 281"/>
                <a:gd name="T31" fmla="*/ 60 h 196"/>
                <a:gd name="T32" fmla="*/ 192 w 281"/>
                <a:gd name="T33" fmla="*/ 87 h 196"/>
                <a:gd name="T34" fmla="*/ 192 w 281"/>
                <a:gd name="T35" fmla="*/ 76 h 196"/>
                <a:gd name="T36" fmla="*/ 190 w 281"/>
                <a:gd name="T37" fmla="*/ 72 h 196"/>
                <a:gd name="T38" fmla="*/ 190 w 281"/>
                <a:gd name="T39" fmla="*/ 77 h 196"/>
                <a:gd name="T40" fmla="*/ 178 w 281"/>
                <a:gd name="T41" fmla="*/ 105 h 196"/>
                <a:gd name="T42" fmla="*/ 176 w 281"/>
                <a:gd name="T43" fmla="*/ 97 h 196"/>
                <a:gd name="T44" fmla="*/ 174 w 281"/>
                <a:gd name="T45" fmla="*/ 80 h 196"/>
                <a:gd name="T46" fmla="*/ 169 w 281"/>
                <a:gd name="T47" fmla="*/ 60 h 196"/>
                <a:gd name="T48" fmla="*/ 161 w 281"/>
                <a:gd name="T49" fmla="*/ 30 h 196"/>
                <a:gd name="T50" fmla="*/ 159 w 281"/>
                <a:gd name="T51" fmla="*/ 13 h 196"/>
                <a:gd name="T52" fmla="*/ 159 w 281"/>
                <a:gd name="T53" fmla="*/ 6 h 196"/>
                <a:gd name="T54" fmla="*/ 159 w 281"/>
                <a:gd name="T55" fmla="*/ 2 h 196"/>
                <a:gd name="T56" fmla="*/ 156 w 281"/>
                <a:gd name="T57" fmla="*/ 3 h 196"/>
                <a:gd name="T58" fmla="*/ 156 w 281"/>
                <a:gd name="T59" fmla="*/ 7 h 196"/>
                <a:gd name="T60" fmla="*/ 152 w 281"/>
                <a:gd name="T61" fmla="*/ 20 h 196"/>
                <a:gd name="T62" fmla="*/ 154 w 281"/>
                <a:gd name="T63" fmla="*/ 40 h 196"/>
                <a:gd name="T64" fmla="*/ 143 w 281"/>
                <a:gd name="T65" fmla="*/ 69 h 196"/>
                <a:gd name="T66" fmla="*/ 142 w 281"/>
                <a:gd name="T67" fmla="*/ 84 h 196"/>
                <a:gd name="T68" fmla="*/ 138 w 281"/>
                <a:gd name="T69" fmla="*/ 63 h 196"/>
                <a:gd name="T70" fmla="*/ 135 w 281"/>
                <a:gd name="T71" fmla="*/ 60 h 196"/>
                <a:gd name="T72" fmla="*/ 135 w 281"/>
                <a:gd name="T73" fmla="*/ 65 h 196"/>
                <a:gd name="T74" fmla="*/ 127 w 281"/>
                <a:gd name="T75" fmla="*/ 72 h 196"/>
                <a:gd name="T76" fmla="*/ 127 w 281"/>
                <a:gd name="T77" fmla="*/ 68 h 196"/>
                <a:gd name="T78" fmla="*/ 124 w 281"/>
                <a:gd name="T79" fmla="*/ 74 h 196"/>
                <a:gd name="T80" fmla="*/ 119 w 281"/>
                <a:gd name="T81" fmla="*/ 92 h 196"/>
                <a:gd name="T82" fmla="*/ 119 w 281"/>
                <a:gd name="T83" fmla="*/ 108 h 196"/>
                <a:gd name="T84" fmla="*/ 108 w 281"/>
                <a:gd name="T85" fmla="*/ 116 h 196"/>
                <a:gd name="T86" fmla="*/ 104 w 281"/>
                <a:gd name="T87" fmla="*/ 111 h 196"/>
                <a:gd name="T88" fmla="*/ 104 w 281"/>
                <a:gd name="T89" fmla="*/ 105 h 196"/>
                <a:gd name="T90" fmla="*/ 101 w 281"/>
                <a:gd name="T91" fmla="*/ 113 h 196"/>
                <a:gd name="T92" fmla="*/ 86 w 281"/>
                <a:gd name="T93" fmla="*/ 124 h 196"/>
                <a:gd name="T94" fmla="*/ 84 w 281"/>
                <a:gd name="T95" fmla="*/ 95 h 196"/>
                <a:gd name="T96" fmla="*/ 74 w 281"/>
                <a:gd name="T97" fmla="*/ 84 h 196"/>
                <a:gd name="T98" fmla="*/ 74 w 281"/>
                <a:gd name="T99" fmla="*/ 70 h 196"/>
                <a:gd name="T100" fmla="*/ 73 w 281"/>
                <a:gd name="T101" fmla="*/ 53 h 196"/>
                <a:gd name="T102" fmla="*/ 66 w 281"/>
                <a:gd name="T103" fmla="*/ 31 h 196"/>
                <a:gd name="T104" fmla="*/ 69 w 281"/>
                <a:gd name="T105" fmla="*/ 18 h 196"/>
                <a:gd name="T106" fmla="*/ 63 w 281"/>
                <a:gd name="T107" fmla="*/ 19 h 196"/>
                <a:gd name="T108" fmla="*/ 65 w 281"/>
                <a:gd name="T109" fmla="*/ 31 h 196"/>
                <a:gd name="T110" fmla="*/ 54 w 281"/>
                <a:gd name="T111" fmla="*/ 60 h 196"/>
                <a:gd name="T112" fmla="*/ 51 w 281"/>
                <a:gd name="T113" fmla="*/ 101 h 196"/>
                <a:gd name="T114" fmla="*/ 41 w 281"/>
                <a:gd name="T115" fmla="*/ 124 h 196"/>
                <a:gd name="T116" fmla="*/ 24 w 281"/>
                <a:gd name="T117" fmla="*/ 123 h 196"/>
                <a:gd name="T118" fmla="*/ 12 w 281"/>
                <a:gd name="T119" fmla="*/ 120 h 196"/>
                <a:gd name="T120" fmla="*/ 4 w 281"/>
                <a:gd name="T121" fmla="*/ 115 h 196"/>
                <a:gd name="T122" fmla="*/ 3 w 281"/>
                <a:gd name="T123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1" h="196">
                  <a:moveTo>
                    <a:pt x="281" y="156"/>
                  </a:moveTo>
                  <a:cubicBezTo>
                    <a:pt x="281" y="156"/>
                    <a:pt x="281" y="156"/>
                    <a:pt x="281" y="156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66" y="147"/>
                    <a:pt x="266" y="147"/>
                    <a:pt x="266" y="147"/>
                  </a:cubicBezTo>
                  <a:cubicBezTo>
                    <a:pt x="262" y="147"/>
                    <a:pt x="262" y="147"/>
                    <a:pt x="262" y="147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0" y="145"/>
                    <a:pt x="260" y="142"/>
                    <a:pt x="260" y="141"/>
                  </a:cubicBezTo>
                  <a:cubicBezTo>
                    <a:pt x="260" y="141"/>
                    <a:pt x="259" y="140"/>
                    <a:pt x="259" y="140"/>
                  </a:cubicBezTo>
                  <a:cubicBezTo>
                    <a:pt x="259" y="139"/>
                    <a:pt x="259" y="139"/>
                    <a:pt x="259" y="139"/>
                  </a:cubicBezTo>
                  <a:cubicBezTo>
                    <a:pt x="259" y="131"/>
                    <a:pt x="259" y="131"/>
                    <a:pt x="259" y="131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6" y="130"/>
                    <a:pt x="256" y="130"/>
                    <a:pt x="256" y="130"/>
                  </a:cubicBezTo>
                  <a:cubicBezTo>
                    <a:pt x="255" y="131"/>
                    <a:pt x="255" y="131"/>
                    <a:pt x="255" y="131"/>
                  </a:cubicBezTo>
                  <a:cubicBezTo>
                    <a:pt x="255" y="138"/>
                    <a:pt x="255" y="138"/>
                    <a:pt x="255" y="138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4"/>
                    <a:pt x="253" y="144"/>
                    <a:pt x="253" y="144"/>
                  </a:cubicBezTo>
                  <a:cubicBezTo>
                    <a:pt x="253" y="146"/>
                    <a:pt x="253" y="146"/>
                    <a:pt x="253" y="146"/>
                  </a:cubicBezTo>
                  <a:cubicBezTo>
                    <a:pt x="253" y="146"/>
                    <a:pt x="252" y="146"/>
                    <a:pt x="252" y="146"/>
                  </a:cubicBezTo>
                  <a:cubicBezTo>
                    <a:pt x="252" y="147"/>
                    <a:pt x="250" y="152"/>
                    <a:pt x="250" y="152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244" y="155"/>
                    <a:pt x="244" y="155"/>
                    <a:pt x="244" y="15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238" y="154"/>
                    <a:pt x="238" y="154"/>
                    <a:pt x="238" y="154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5" y="136"/>
                    <a:pt x="235" y="133"/>
                    <a:pt x="235" y="131"/>
                  </a:cubicBezTo>
                  <a:cubicBezTo>
                    <a:pt x="236" y="128"/>
                    <a:pt x="234" y="122"/>
                    <a:pt x="233" y="119"/>
                  </a:cubicBezTo>
                  <a:cubicBezTo>
                    <a:pt x="233" y="116"/>
                    <a:pt x="230" y="101"/>
                    <a:pt x="230" y="101"/>
                  </a:cubicBezTo>
                  <a:cubicBezTo>
                    <a:pt x="230" y="101"/>
                    <a:pt x="230" y="103"/>
                    <a:pt x="229" y="107"/>
                  </a:cubicBezTo>
                  <a:cubicBezTo>
                    <a:pt x="228" y="112"/>
                    <a:pt x="227" y="120"/>
                    <a:pt x="226" y="123"/>
                  </a:cubicBezTo>
                  <a:cubicBezTo>
                    <a:pt x="225" y="126"/>
                    <a:pt x="225" y="134"/>
                    <a:pt x="225" y="134"/>
                  </a:cubicBezTo>
                  <a:cubicBezTo>
                    <a:pt x="223" y="137"/>
                    <a:pt x="223" y="137"/>
                    <a:pt x="223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7" y="127"/>
                    <a:pt x="217" y="127"/>
                    <a:pt x="217" y="127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4" y="125"/>
                    <a:pt x="210" y="122"/>
                    <a:pt x="210" y="122"/>
                  </a:cubicBezTo>
                  <a:cubicBezTo>
                    <a:pt x="210" y="122"/>
                    <a:pt x="210" y="112"/>
                    <a:pt x="210" y="109"/>
                  </a:cubicBezTo>
                  <a:cubicBezTo>
                    <a:pt x="211" y="106"/>
                    <a:pt x="215" y="103"/>
                    <a:pt x="216" y="99"/>
                  </a:cubicBezTo>
                  <a:cubicBezTo>
                    <a:pt x="217" y="94"/>
                    <a:pt x="214" y="91"/>
                    <a:pt x="211" y="89"/>
                  </a:cubicBezTo>
                  <a:cubicBezTo>
                    <a:pt x="209" y="86"/>
                    <a:pt x="204" y="80"/>
                    <a:pt x="203" y="77"/>
                  </a:cubicBezTo>
                  <a:cubicBezTo>
                    <a:pt x="202" y="75"/>
                    <a:pt x="202" y="72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2"/>
                    <a:pt x="200" y="74"/>
                  </a:cubicBezTo>
                  <a:cubicBezTo>
                    <a:pt x="199" y="79"/>
                    <a:pt x="192" y="87"/>
                    <a:pt x="192" y="87"/>
                  </a:cubicBezTo>
                  <a:cubicBezTo>
                    <a:pt x="192" y="87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90" y="77"/>
                    <a:pt x="190" y="77"/>
                    <a:pt x="190" y="77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86"/>
                    <a:pt x="189" y="87"/>
                    <a:pt x="189" y="88"/>
                  </a:cubicBezTo>
                  <a:cubicBezTo>
                    <a:pt x="189" y="92"/>
                    <a:pt x="181" y="98"/>
                    <a:pt x="179" y="100"/>
                  </a:cubicBezTo>
                  <a:cubicBezTo>
                    <a:pt x="177" y="102"/>
                    <a:pt x="178" y="105"/>
                    <a:pt x="178" y="105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4" y="91"/>
                    <a:pt x="174" y="82"/>
                    <a:pt x="174" y="80"/>
                  </a:cubicBezTo>
                  <a:cubicBezTo>
                    <a:pt x="173" y="77"/>
                    <a:pt x="171" y="75"/>
                    <a:pt x="171" y="74"/>
                  </a:cubicBezTo>
                  <a:cubicBezTo>
                    <a:pt x="171" y="73"/>
                    <a:pt x="173" y="69"/>
                    <a:pt x="173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3" y="33"/>
                    <a:pt x="161" y="30"/>
                    <a:pt x="161" y="30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1" y="26"/>
                    <a:pt x="162" y="25"/>
                    <a:pt x="163" y="22"/>
                  </a:cubicBezTo>
                  <a:cubicBezTo>
                    <a:pt x="164" y="19"/>
                    <a:pt x="162" y="17"/>
                    <a:pt x="161" y="15"/>
                  </a:cubicBezTo>
                  <a:cubicBezTo>
                    <a:pt x="160" y="15"/>
                    <a:pt x="159" y="14"/>
                    <a:pt x="159" y="13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5"/>
                    <a:pt x="152" y="17"/>
                    <a:pt x="152" y="20"/>
                  </a:cubicBezTo>
                  <a:cubicBezTo>
                    <a:pt x="152" y="23"/>
                    <a:pt x="155" y="26"/>
                    <a:pt x="155" y="26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2" y="34"/>
                    <a:pt x="154" y="36"/>
                    <a:pt x="154" y="36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4" y="74"/>
                    <a:pt x="144" y="75"/>
                  </a:cubicBezTo>
                  <a:cubicBezTo>
                    <a:pt x="144" y="76"/>
                    <a:pt x="142" y="84"/>
                    <a:pt x="142" y="84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9" y="83"/>
                    <a:pt x="137" y="79"/>
                    <a:pt x="136" y="76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83"/>
                    <a:pt x="129" y="85"/>
                    <a:pt x="129" y="85"/>
                  </a:cubicBezTo>
                  <a:cubicBezTo>
                    <a:pt x="128" y="85"/>
                    <a:pt x="127" y="84"/>
                    <a:pt x="127" y="8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9"/>
                    <a:pt x="125" y="80"/>
                    <a:pt x="125" y="82"/>
                  </a:cubicBezTo>
                  <a:cubicBezTo>
                    <a:pt x="125" y="86"/>
                    <a:pt x="121" y="89"/>
                    <a:pt x="119" y="92"/>
                  </a:cubicBezTo>
                  <a:cubicBezTo>
                    <a:pt x="116" y="94"/>
                    <a:pt x="115" y="95"/>
                    <a:pt x="115" y="99"/>
                  </a:cubicBezTo>
                  <a:cubicBezTo>
                    <a:pt x="116" y="103"/>
                    <a:pt x="118" y="105"/>
                    <a:pt x="118" y="105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7" y="114"/>
                    <a:pt x="114" y="118"/>
                    <a:pt x="114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2" y="112"/>
                    <a:pt x="101" y="113"/>
                    <a:pt x="101" y="11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5" y="117"/>
                    <a:pt x="88" y="124"/>
                    <a:pt x="88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5"/>
                    <a:pt x="85" y="103"/>
                  </a:cubicBezTo>
                  <a:cubicBezTo>
                    <a:pt x="84" y="101"/>
                    <a:pt x="85" y="95"/>
                    <a:pt x="85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7"/>
                    <a:pt x="81" y="101"/>
                    <a:pt x="81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4"/>
                    <a:pt x="74" y="74"/>
                  </a:cubicBezTo>
                  <a:cubicBezTo>
                    <a:pt x="74" y="73"/>
                    <a:pt x="75" y="72"/>
                    <a:pt x="75" y="72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2" y="57"/>
                    <a:pt x="71" y="56"/>
                  </a:cubicBezTo>
                  <a:cubicBezTo>
                    <a:pt x="70" y="55"/>
                    <a:pt x="68" y="47"/>
                    <a:pt x="68" y="38"/>
                  </a:cubicBezTo>
                  <a:cubicBezTo>
                    <a:pt x="67" y="34"/>
                    <a:pt x="67" y="32"/>
                    <a:pt x="66" y="31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3" y="32"/>
                    <a:pt x="63" y="36"/>
                    <a:pt x="61" y="47"/>
                  </a:cubicBezTo>
                  <a:cubicBezTo>
                    <a:pt x="60" y="58"/>
                    <a:pt x="56" y="56"/>
                    <a:pt x="56" y="56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4" y="59"/>
                    <a:pt x="54" y="60"/>
                  </a:cubicBezTo>
                  <a:cubicBezTo>
                    <a:pt x="54" y="60"/>
                    <a:pt x="55" y="63"/>
                    <a:pt x="55" y="6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0"/>
                    <a:pt x="43" y="95"/>
                    <a:pt x="43" y="95"/>
                  </a:cubicBezTo>
                  <a:cubicBezTo>
                    <a:pt x="43" y="100"/>
                    <a:pt x="40" y="105"/>
                    <a:pt x="40" y="105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6" y="119"/>
                    <a:pt x="6" y="111"/>
                    <a:pt x="6" y="111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77"/>
                    <a:pt x="55" y="196"/>
                    <a:pt x="137" y="196"/>
                  </a:cubicBezTo>
                  <a:cubicBezTo>
                    <a:pt x="220" y="196"/>
                    <a:pt x="279" y="177"/>
                    <a:pt x="281" y="156"/>
                  </a:cubicBezTo>
                  <a:close/>
                </a:path>
              </a:pathLst>
            </a:custGeom>
            <a:solidFill>
              <a:srgbClr val="6E7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09"/>
              <a:endParaRPr lang="ru-RU" sz="1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Rectangle 1509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25293" y="1948585"/>
              <a:ext cx="10467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95637"/>
              <a:r>
                <a:rPr lang="ru-RU" sz="1000" b="1" dirty="0">
                  <a:solidFill>
                    <a:srgbClr val="000000"/>
                  </a:solidFill>
                </a:rPr>
                <a:t>Садовое кольцо</a:t>
              </a:r>
            </a:p>
          </p:txBody>
        </p:sp>
      </p:grpSp>
      <p:cxnSp>
        <p:nvCxnSpPr>
          <p:cNvPr id="178" name="Straight Connector 177"/>
          <p:cNvCxnSpPr/>
          <p:nvPr>
            <p:custDataLst>
              <p:tags r:id="rId13"/>
            </p:custDataLst>
          </p:nvPr>
        </p:nvCxnSpPr>
        <p:spPr>
          <a:xfrm>
            <a:off x="68014" y="3360480"/>
            <a:ext cx="8806605" cy="9224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>
            <p:custDataLst>
              <p:tags r:id="rId14"/>
            </p:custDataLst>
          </p:nvPr>
        </p:nvCxnSpPr>
        <p:spPr>
          <a:xfrm>
            <a:off x="68014" y="4643608"/>
            <a:ext cx="8806604" cy="549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>
            <p:custDataLst>
              <p:tags r:id="rId15"/>
            </p:custDataLst>
          </p:nvPr>
        </p:nvCxnSpPr>
        <p:spPr bwMode="gray">
          <a:xfrm>
            <a:off x="7011988" y="1012825"/>
            <a:ext cx="328612" cy="0"/>
          </a:xfrm>
          <a:prstGeom prst="line">
            <a:avLst/>
          </a:prstGeom>
          <a:ln w="9525">
            <a:solidFill>
              <a:srgbClr val="FD000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 Placeholder 61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391400" y="957263"/>
            <a:ext cx="1381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A65B813-CD0E-4ADF-BAD2-29CCB7B6C966}" type="datetime'С''''''ре''д''''''ня''''я скорость ''з''''а н''ед''''ел''ю'">
              <a:rPr lang="en-US" sz="800" smtClean="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Средняя скорость за неделю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8" name="Text Placeholder 59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391400" y="784225"/>
            <a:ext cx="857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594AC27-15FB-4B38-A745-B2B6FAF89899}" type="datetime'С''''''''р''ед''''''''ня''''я'' ск''''ор''ос''''''''т''''ь'">
              <a:rPr lang="en-US" sz="800" smtClean="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Средняя скорость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9" name="Rectangle 150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3712" y="949358"/>
            <a:ext cx="5001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95637"/>
            <a:r>
              <a:rPr lang="ru-RU" sz="1000" b="1" dirty="0">
                <a:solidFill>
                  <a:srgbClr val="000000"/>
                </a:solidFill>
              </a:rPr>
              <a:t>Участок</a:t>
            </a:r>
          </a:p>
        </p:txBody>
      </p:sp>
      <p:sp>
        <p:nvSpPr>
          <p:cNvPr id="275" name="Text Placeholder 28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 flipV="1">
            <a:off x="3917285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8696B2B-F05F-4DB1-A201-A83F273B4C0E}" type="datetime'1''''1'''':''''0''''''''''''''''''0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4" name="Text Placeholder 28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 flipV="1">
            <a:off x="3788174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137984A-FD20-457F-8419-799D838BD98F}" type="datetime'''9'''''''''''':0''''''0''''''''''''''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3" name="Text Placeholder 281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 flipV="1">
            <a:off x="3657467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428D78E7-C6BA-40CD-A310-395C97B5287D}" type="datetime'7'''''''''':''''''''''''''''''0''''''''''''''''0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2" name="Text Placeholder 280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 flipV="1">
            <a:off x="3525713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C6ACA29-BB35-4C8F-83E1-EE0A8557BA53}" type="datetime'''''''''''''''''''''''''''''''''''2''''''1'''':''''''0''''0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21:00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1" name="Text Placeholder 279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 flipV="1">
            <a:off x="3392363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D91F55BE-D405-4B5E-8BE0-2E3B2297C50D}" type="datetime'''''''''''1''''''''''9'''':''0''''''''''''''''''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0" name="Text Placeholder 278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 flipV="1">
            <a:off x="3260609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FB888C0E-DC30-41D4-8752-0DDB3CEC0F57}" type="datetime'''17'''''''':''''''''''0''''''''''''''''0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9" name="Text Placeholder 277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 flipV="1">
            <a:off x="3132545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44DB810D-FEA6-4FF8-8FFF-4DB48B8F91CF}" type="datetime'''1''''''''''''''''''''''''''5'''''''''':''0''0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15:00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8" name="Text Placeholder 276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 flipV="1">
            <a:off x="3000791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05D634A4-C7C0-4431-A627-F2BAE64144C1}" type="datetime'''1''''''''''''''3'':''''''''''''''''''''''00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13:00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7" name="Text Placeholder 275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 flipV="1">
            <a:off x="2867441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B2EC31B-1D31-483B-B939-EA8698BE56F6}" type="datetime'''1''''1'''''''''''''':''''''''''0''''''''''''''''''''0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6" name="Text Placeholder 274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 flipV="1">
            <a:off x="2740973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D517E808-3549-4A77-80CB-E2C317DB4EFD}" type="datetime'''''''''9'''''''''''''''''''':''''''''''''''''''''''0''0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5" name="Text Placeholder 273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 flipV="1">
            <a:off x="2604980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0D0B9ED-5C5B-4F13-9308-D62D6B33C42F}" type="datetime'''''''''''''''''''''''''''''7'''''':''''''''0''''''''''''0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4" name="Text Placeholder 27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 flipV="1">
            <a:off x="2478512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015F67F9-5CAC-426B-9CB1-EF555378A48A}" type="datetime'''''''2''''''''''''1:''''''''''''''''''''00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21:00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9" name="Text Placeholder 307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 flipV="1">
            <a:off x="7055198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C97B8E87-26E2-427C-912B-9CDF3755AEFD}" type="datetime'''''''''''''''11'''''':''''0''''''''''''''''0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8" name="Text Placeholder 306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 flipV="1">
            <a:off x="6926087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34A6166A-093D-4B38-91F4-FDE665A5032D}" type="datetime'9'''':''0''''''''''''''''''0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7" name="Text Placeholder 305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 flipV="1">
            <a:off x="6795380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B9C72244-2891-4AE2-9F71-DE0AC33D15B1}" type="datetime'''7'''''':''''''''''''0''''''''0''''''''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6" name="Text Placeholder 304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 flipV="1">
            <a:off x="6660983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4DCCB83-ED10-4ABB-B55F-6F6E6B10E22E}" type="datetime'''''21'''''':''''''''0''0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21:00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5" name="Text Placeholder 303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 flipV="1">
            <a:off x="6532919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CBF46695-DA37-4C9E-B974-5674271C3D6D}" type="datetime'''''''''''''''''''''1''9'''''''':''''''''''''0''''''''''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4" name="Text Placeholder 30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 flipV="1">
            <a:off x="6403808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FD7EB7CB-E4B5-4D3A-BCF1-CCE80B80FD75}" type="datetime'''''''''1''''''''''''''''''''''''7'''''''''''':''0''''0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3" name="Text Placeholder 301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 flipV="1">
            <a:off x="6270458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BEA2D0C9-E4F2-43C8-B69A-EC2E0C9EB0F3}" type="datetime'1''''''''''''''''''''''''''''''5:''''0''''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15:00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2" name="Text Placeholder 300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 flipV="1">
            <a:off x="6142394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2273BE4-43C6-4E10-998E-760DE6BBC825}" type="datetime'1''''''3'''''''''''''''':''''''''''''00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13:00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1" name="Text Placeholder 299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 flipV="1">
            <a:off x="6010640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27C43C0-63E1-44D0-97AB-3494E16CFDA4}" type="datetime'''''''''1''1'''''''''''''':''0''''''0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11:00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0" name="Text Placeholder 298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 flipV="1">
            <a:off x="5879933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B640FE7-295A-4B7B-93F7-E1E6E14BD750}" type="datetime'''''''''''''''''''''''''9'''''''''''':''''0''''''''''''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9" name="Text Placeholder 297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 flipV="1">
            <a:off x="5748179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737A59FE-8593-4038-9B26-FDE9AD1671BC}" type="datetime'7'':''''''''''''''0''''''0''''''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8" name="Text Placeholder 296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 flipV="1">
            <a:off x="5617472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AA22585F-9400-406C-B167-287767C25AE7}" type="datetime'''''21'''':''''''''0''''''''''''''''''''''''0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21:00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1" name="Text Placeholder 319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 flipV="1">
            <a:off x="8624678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4C35001-3D35-4A83-A109-02A1463A4548}" type="datetime'''''''''''''''1''''''''9'''''':0''''''0''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0" name="Text Placeholder 318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 flipV="1">
            <a:off x="8492924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90F243B-8417-4EAA-8D41-6900D17D585F}" type="datetime'''''''''''''''''''''17'''':''''0''''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9" name="Text Placeholder 317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 flipV="1">
            <a:off x="8367503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AD1FC17E-1500-46C7-9C2C-1111EA4D642C}" type="datetime'1''''''''5'''''''''''''''''':''''''''''''0''''''''0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15:00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8" name="Text Placeholder 316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 flipV="1">
            <a:off x="8233106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535D3CE-C2F1-42DE-A69A-27BFF7856C5C}" type="datetime'''13'''''':''''''''''''''''''''''''''''''0''''0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13:00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7" name="Text Placeholder 315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 flipV="1">
            <a:off x="8102399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65CE7BE-DF21-4A02-9EAB-165497F94A0B}" type="datetime'''''''''''''1''''''''''1'''''''''''':''''''0''''''''''''0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6" name="Text Placeholder 314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 flipV="1">
            <a:off x="7973288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43E0FC8B-2A8C-4DB8-A5F2-64800664847B}" type="datetime'''''''''''''''9'':''''''''''''''''''''''0''''''''''''''''0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5" name="Text Placeholder 313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 flipV="1">
            <a:off x="7839938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563D508-CAB1-4F3D-ADD9-F5F39586D98E}" type="datetime'''''''''''''7'':''''''''0''''''0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4" name="Text Placeholder 31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 flipV="1">
            <a:off x="7708184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408786BB-FDBE-48DD-961F-70E6738A6B48}" type="datetime'''''''''''''2''''''''1'''''''''':''''''''0''''''''''''0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21:00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3" name="Text Placeholder 311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 flipV="1">
            <a:off x="7580120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685240A-1214-4FB6-A396-D08082034E69}" type="datetime'''''''''''''''19:''''''''''''''0''''''''0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2" name="Text Placeholder 310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 flipV="1">
            <a:off x="7448366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BE0E9F43-157B-4813-9F96-902C44C568A4}" type="datetime'''''''''''''1''''''7:''''''''''''''''''''''''''''''0''''0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1" name="Text Placeholder 309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 flipV="1">
            <a:off x="7317659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4EE1EDE0-31EB-4A51-96C0-5105C250C022}" type="datetime'''''''''1''''''''''''''''5'''':''''''''''''''''''0''0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15:00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0" name="Text Placeholder 308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 flipV="1">
            <a:off x="7188548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F0EA2D81-6312-4487-AA0C-BFD4333D6362}" type="datetime'''''''''''''''''1''''''''3'':0''''''''''''''''''''''0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13:00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7" name="Text Placeholder 295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 flipV="1">
            <a:off x="5485718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F1E59A7-A8A4-4629-ACE7-82F6E2A9FFB4}" type="datetime'''1''9'':''0''''''''0''''''''''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19:00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6" name="Text Placeholder 294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 flipV="1">
            <a:off x="5357654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3FE52C2C-9552-4314-9FE0-E355E1F5C229}" type="datetime'''''1''7'':''''''''0''''0''''''''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5" name="Text Placeholder 293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 flipV="1">
            <a:off x="5223257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F8ED53E-575D-4AD0-AA5A-6F77227ECAE1}" type="datetime'''''''''''''15:''''''''0''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15:00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4" name="Text Placeholder 29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 flipV="1">
            <a:off x="5095193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715B0A2-686C-4FD9-8DF7-9B1CF27F6272}" type="datetime'''''''''''1''''''''''''''''''3'''':''''''0''''''''0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13:00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3" name="Text Placeholder 291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 flipV="1">
            <a:off x="4963439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4D74529-E67B-45DE-B5FA-BE34C190E8B8}" type="datetime'''''1''''1'''''''':''''''''''''''0''''''''0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2" name="Text Placeholder 290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 flipV="1">
            <a:off x="4832732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CB395986-EF00-4467-A483-420536A54C79}" type="datetime'''''''''''''''9'''''''''''':''''''''0''0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1" name="Text Placeholder 289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 flipV="1">
            <a:off x="4700978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B3072CD1-5934-41C7-BA9C-6B097D3033D3}" type="datetime'''''''''''''7'''''''''''''''''''''''''''''''':''0''''''0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0" name="Text Placeholder 288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 flipV="1">
            <a:off x="4572914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0BAC873-93ED-4C1B-99AD-DC3F5C0F9632}" type="datetime'''''''''2''''''''''''1'''''''':''''''''''''0''''''0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21:00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9" name="Text Placeholder 287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 flipV="1">
            <a:off x="4438517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A31122E-AAE3-4B47-BC62-E13274DCB4C7}" type="datetime'''19'''''''''''''''''''''''''''''''''':''''''0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8" name="Text Placeholder 286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 flipV="1">
            <a:off x="4310453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07ECC1E-E2AC-4410-ACA5-F39F9A34AA17}" type="datetime'''1''''''''''''''''7'':''''''''''''''''''''0''''0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7" name="Text Placeholder 285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 flipV="1">
            <a:off x="4178699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BCB287A9-588B-4FBC-A049-76BB5262FC29}" type="datetime'''1''''''''5'''''''''':''''''0''''''''''''''''''''''''''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15:00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6" name="Text Placeholder 284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 flipV="1">
            <a:off x="4047992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1B850BA-EF6B-4984-8043-C8FCAE60EFF0}" type="datetime'''''1''3'''':''''''''0''''0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13:00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3" name="Text Placeholder 271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 flipV="1">
            <a:off x="2345162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CFE0BA3-F1D9-4322-90D5-A1B8853399B4}" type="datetime'''''''''''''1''''9'''''''''''''':0''''''''0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19:00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2" name="Text Placeholder 270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 flipV="1">
            <a:off x="2218694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3FD402A-6C7D-4950-BA70-81D7D38FDB5F}" type="datetime'''''''''''''''1''7'':''''''''''''0''''''''''''''''''0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17:00</a:t>
            </a:fld>
            <a:endParaRPr lang="ru-RU" sz="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1" name="Text Placeholder 269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 flipV="1">
            <a:off x="2087987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262F648-5AC1-40C4-8B3D-6DF9E4C6FF22}" type="datetime'''1''''''''''''''5'''''''''''''''''''''''''''''''''''''':00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15:00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0" name="Text Placeholder 268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 flipV="1">
            <a:off x="1957100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8B15BF1-DFA5-4052-BA86-E68163B96469}" type="datetime'''''''1''''''''''''''''''''3:''''''''''''0''''''''0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13:00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59" name="Text Placeholder 267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 flipV="1">
            <a:off x="1822862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9DD1ED0-FFF2-4AFE-BBD1-6C385F154D25}" type="datetime'''''''''''''''1''1'''''''''':''''''''''''0''''0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11:00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58" name="Text Placeholder 266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 flipV="1">
            <a:off x="1695506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D1CF4CA-EDA8-41F5-AA1F-A2FC61C14FF1}" type="datetime'''''''''''''''''''9'''':''''0''0''''''''''''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9:00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57" name="Text Placeholder 265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 flipV="1">
            <a:off x="1563932" y="5815974"/>
            <a:ext cx="122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8EDA1AE-D522-4ECE-AE90-FFAD53186A72}" type="datetime'''''''''''7'':''''''''''''''''''''0''''''''''0''''''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7:00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2" name="Text Placeholder 320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 flipV="1">
            <a:off x="8755385" y="5758824"/>
            <a:ext cx="12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D8885DA2-28C5-4B21-87EC-D7093826495E}" type="datetime'''''''''''''''''''''2''''1'''''''''''''':''''''00'">
              <a:rPr lang="en-US" sz="800">
                <a:solidFill>
                  <a:srgbClr val="000000"/>
                </a:solidFill>
              </a:rPr>
              <a:pPr>
                <a:buClr>
                  <a:srgbClr val="002960"/>
                </a:buClr>
              </a:pPr>
              <a:t>21:00</a:t>
            </a:fld>
            <a:endParaRPr lang="ru-RU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3" name="Rectangle 6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675674" y="6145453"/>
            <a:ext cx="85119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/>
              </a:rPr>
              <a:t>Понедельник</a:t>
            </a:r>
          </a:p>
        </p:txBody>
      </p:sp>
      <p:sp>
        <p:nvSpPr>
          <p:cNvPr id="315" name="Rectangle 63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867009" y="6145453"/>
            <a:ext cx="5321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/>
              </a:rPr>
              <a:t>Вторник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Rectangle 63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985448" y="6145453"/>
            <a:ext cx="39433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/>
              </a:rPr>
              <a:t>Среда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Rectangle 6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985489" y="6145453"/>
            <a:ext cx="50334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/>
              </a:rPr>
              <a:t>Четверг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Rectangle 6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010528" y="6145453"/>
            <a:ext cx="53540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/>
              </a:rPr>
              <a:t>Пятница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Rectangle 63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063000" y="6145453"/>
            <a:ext cx="53219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/>
              </a:rPr>
              <a:t>Суббота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Rectangle 63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918540" y="6145453"/>
            <a:ext cx="82234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 smtClean="0">
                <a:solidFill>
                  <a:srgbClr val="000000"/>
                </a:solidFill>
                <a:latin typeface="Arial"/>
              </a:rPr>
              <a:t>Воскресение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" name="Группа 31"/>
          <p:cNvGrpSpPr/>
          <p:nvPr>
            <p:custDataLst>
              <p:tags r:id="rId82"/>
            </p:custDataLst>
          </p:nvPr>
        </p:nvGrpSpPr>
        <p:grpSpPr>
          <a:xfrm>
            <a:off x="8068" y="2254443"/>
            <a:ext cx="1396800" cy="781933"/>
            <a:chOff x="-28159" y="5567786"/>
            <a:chExt cx="1396800" cy="781933"/>
          </a:xfrm>
        </p:grpSpPr>
        <p:pic>
          <p:nvPicPr>
            <p:cNvPr id="5" name="Picture 1498"/>
            <p:cNvPicPr>
              <a:picLocks noChangeAspect="1" noChangeArrowheads="1"/>
            </p:cNvPicPr>
            <p:nvPr>
              <p:custDataLst>
                <p:tags r:id="rId102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64" y="5746882"/>
              <a:ext cx="1069234" cy="32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1498"/>
            <p:cNvPicPr>
              <a:picLocks noChangeAspect="1" noChangeArrowheads="1"/>
            </p:cNvPicPr>
            <p:nvPr>
              <p:custDataLst>
                <p:tags r:id="rId103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59" y="5745393"/>
              <a:ext cx="1396800" cy="41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1498"/>
            <p:cNvPicPr>
              <a:picLocks noChangeAspect="1" noChangeArrowheads="1"/>
            </p:cNvPicPr>
            <p:nvPr>
              <p:custDataLst>
                <p:tags r:id="rId104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51" y="5761666"/>
              <a:ext cx="752659" cy="22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Freeform 18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440692" y="5567786"/>
              <a:ext cx="480778" cy="335934"/>
            </a:xfrm>
            <a:custGeom>
              <a:avLst/>
              <a:gdLst>
                <a:gd name="T0" fmla="*/ 281 w 281"/>
                <a:gd name="T1" fmla="*/ 141 h 196"/>
                <a:gd name="T2" fmla="*/ 260 w 281"/>
                <a:gd name="T3" fmla="*/ 141 h 196"/>
                <a:gd name="T4" fmla="*/ 258 w 281"/>
                <a:gd name="T5" fmla="*/ 130 h 196"/>
                <a:gd name="T6" fmla="*/ 255 w 281"/>
                <a:gd name="T7" fmla="*/ 138 h 196"/>
                <a:gd name="T8" fmla="*/ 252 w 281"/>
                <a:gd name="T9" fmla="*/ 146 h 196"/>
                <a:gd name="T10" fmla="*/ 245 w 281"/>
                <a:gd name="T11" fmla="*/ 151 h 196"/>
                <a:gd name="T12" fmla="*/ 239 w 281"/>
                <a:gd name="T13" fmla="*/ 147 h 196"/>
                <a:gd name="T14" fmla="*/ 235 w 281"/>
                <a:gd name="T15" fmla="*/ 136 h 196"/>
                <a:gd name="T16" fmla="*/ 229 w 281"/>
                <a:gd name="T17" fmla="*/ 107 h 196"/>
                <a:gd name="T18" fmla="*/ 221 w 281"/>
                <a:gd name="T19" fmla="*/ 137 h 196"/>
                <a:gd name="T20" fmla="*/ 214 w 281"/>
                <a:gd name="T21" fmla="*/ 131 h 196"/>
                <a:gd name="T22" fmla="*/ 211 w 281"/>
                <a:gd name="T23" fmla="*/ 89 h 196"/>
                <a:gd name="T24" fmla="*/ 202 w 281"/>
                <a:gd name="T25" fmla="*/ 70 h 196"/>
                <a:gd name="T26" fmla="*/ 204 w 281"/>
                <a:gd name="T27" fmla="*/ 58 h 196"/>
                <a:gd name="T28" fmla="*/ 200 w 281"/>
                <a:gd name="T29" fmla="*/ 56 h 196"/>
                <a:gd name="T30" fmla="*/ 200 w 281"/>
                <a:gd name="T31" fmla="*/ 60 h 196"/>
                <a:gd name="T32" fmla="*/ 192 w 281"/>
                <a:gd name="T33" fmla="*/ 87 h 196"/>
                <a:gd name="T34" fmla="*/ 192 w 281"/>
                <a:gd name="T35" fmla="*/ 76 h 196"/>
                <a:gd name="T36" fmla="*/ 190 w 281"/>
                <a:gd name="T37" fmla="*/ 72 h 196"/>
                <a:gd name="T38" fmla="*/ 190 w 281"/>
                <a:gd name="T39" fmla="*/ 77 h 196"/>
                <a:gd name="T40" fmla="*/ 178 w 281"/>
                <a:gd name="T41" fmla="*/ 105 h 196"/>
                <a:gd name="T42" fmla="*/ 176 w 281"/>
                <a:gd name="T43" fmla="*/ 97 h 196"/>
                <a:gd name="T44" fmla="*/ 174 w 281"/>
                <a:gd name="T45" fmla="*/ 80 h 196"/>
                <a:gd name="T46" fmla="*/ 169 w 281"/>
                <a:gd name="T47" fmla="*/ 60 h 196"/>
                <a:gd name="T48" fmla="*/ 161 w 281"/>
                <a:gd name="T49" fmla="*/ 30 h 196"/>
                <a:gd name="T50" fmla="*/ 159 w 281"/>
                <a:gd name="T51" fmla="*/ 13 h 196"/>
                <a:gd name="T52" fmla="*/ 159 w 281"/>
                <a:gd name="T53" fmla="*/ 6 h 196"/>
                <a:gd name="T54" fmla="*/ 159 w 281"/>
                <a:gd name="T55" fmla="*/ 2 h 196"/>
                <a:gd name="T56" fmla="*/ 156 w 281"/>
                <a:gd name="T57" fmla="*/ 3 h 196"/>
                <a:gd name="T58" fmla="*/ 156 w 281"/>
                <a:gd name="T59" fmla="*/ 7 h 196"/>
                <a:gd name="T60" fmla="*/ 152 w 281"/>
                <a:gd name="T61" fmla="*/ 20 h 196"/>
                <a:gd name="T62" fmla="*/ 154 w 281"/>
                <a:gd name="T63" fmla="*/ 40 h 196"/>
                <a:gd name="T64" fmla="*/ 143 w 281"/>
                <a:gd name="T65" fmla="*/ 69 h 196"/>
                <a:gd name="T66" fmla="*/ 142 w 281"/>
                <a:gd name="T67" fmla="*/ 84 h 196"/>
                <a:gd name="T68" fmla="*/ 138 w 281"/>
                <a:gd name="T69" fmla="*/ 63 h 196"/>
                <a:gd name="T70" fmla="*/ 135 w 281"/>
                <a:gd name="T71" fmla="*/ 60 h 196"/>
                <a:gd name="T72" fmla="*/ 135 w 281"/>
                <a:gd name="T73" fmla="*/ 65 h 196"/>
                <a:gd name="T74" fmla="*/ 127 w 281"/>
                <a:gd name="T75" fmla="*/ 72 h 196"/>
                <a:gd name="T76" fmla="*/ 127 w 281"/>
                <a:gd name="T77" fmla="*/ 68 h 196"/>
                <a:gd name="T78" fmla="*/ 124 w 281"/>
                <a:gd name="T79" fmla="*/ 74 h 196"/>
                <a:gd name="T80" fmla="*/ 119 w 281"/>
                <a:gd name="T81" fmla="*/ 92 h 196"/>
                <a:gd name="T82" fmla="*/ 119 w 281"/>
                <a:gd name="T83" fmla="*/ 108 h 196"/>
                <a:gd name="T84" fmla="*/ 108 w 281"/>
                <a:gd name="T85" fmla="*/ 116 h 196"/>
                <a:gd name="T86" fmla="*/ 104 w 281"/>
                <a:gd name="T87" fmla="*/ 111 h 196"/>
                <a:gd name="T88" fmla="*/ 104 w 281"/>
                <a:gd name="T89" fmla="*/ 105 h 196"/>
                <a:gd name="T90" fmla="*/ 101 w 281"/>
                <a:gd name="T91" fmla="*/ 113 h 196"/>
                <a:gd name="T92" fmla="*/ 86 w 281"/>
                <a:gd name="T93" fmla="*/ 124 h 196"/>
                <a:gd name="T94" fmla="*/ 84 w 281"/>
                <a:gd name="T95" fmla="*/ 95 h 196"/>
                <a:gd name="T96" fmla="*/ 74 w 281"/>
                <a:gd name="T97" fmla="*/ 84 h 196"/>
                <a:gd name="T98" fmla="*/ 74 w 281"/>
                <a:gd name="T99" fmla="*/ 70 h 196"/>
                <a:gd name="T100" fmla="*/ 73 w 281"/>
                <a:gd name="T101" fmla="*/ 53 h 196"/>
                <a:gd name="T102" fmla="*/ 66 w 281"/>
                <a:gd name="T103" fmla="*/ 31 h 196"/>
                <a:gd name="T104" fmla="*/ 69 w 281"/>
                <a:gd name="T105" fmla="*/ 18 h 196"/>
                <a:gd name="T106" fmla="*/ 63 w 281"/>
                <a:gd name="T107" fmla="*/ 19 h 196"/>
                <a:gd name="T108" fmla="*/ 65 w 281"/>
                <a:gd name="T109" fmla="*/ 31 h 196"/>
                <a:gd name="T110" fmla="*/ 54 w 281"/>
                <a:gd name="T111" fmla="*/ 60 h 196"/>
                <a:gd name="T112" fmla="*/ 51 w 281"/>
                <a:gd name="T113" fmla="*/ 101 h 196"/>
                <a:gd name="T114" fmla="*/ 41 w 281"/>
                <a:gd name="T115" fmla="*/ 124 h 196"/>
                <a:gd name="T116" fmla="*/ 24 w 281"/>
                <a:gd name="T117" fmla="*/ 123 h 196"/>
                <a:gd name="T118" fmla="*/ 12 w 281"/>
                <a:gd name="T119" fmla="*/ 120 h 196"/>
                <a:gd name="T120" fmla="*/ 4 w 281"/>
                <a:gd name="T121" fmla="*/ 115 h 196"/>
                <a:gd name="T122" fmla="*/ 3 w 281"/>
                <a:gd name="T123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1" h="196">
                  <a:moveTo>
                    <a:pt x="281" y="156"/>
                  </a:moveTo>
                  <a:cubicBezTo>
                    <a:pt x="281" y="156"/>
                    <a:pt x="281" y="156"/>
                    <a:pt x="281" y="156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66" y="147"/>
                    <a:pt x="266" y="147"/>
                    <a:pt x="266" y="147"/>
                  </a:cubicBezTo>
                  <a:cubicBezTo>
                    <a:pt x="262" y="147"/>
                    <a:pt x="262" y="147"/>
                    <a:pt x="262" y="147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0" y="145"/>
                    <a:pt x="260" y="142"/>
                    <a:pt x="260" y="141"/>
                  </a:cubicBezTo>
                  <a:cubicBezTo>
                    <a:pt x="260" y="141"/>
                    <a:pt x="259" y="140"/>
                    <a:pt x="259" y="140"/>
                  </a:cubicBezTo>
                  <a:cubicBezTo>
                    <a:pt x="259" y="139"/>
                    <a:pt x="259" y="139"/>
                    <a:pt x="259" y="139"/>
                  </a:cubicBezTo>
                  <a:cubicBezTo>
                    <a:pt x="259" y="131"/>
                    <a:pt x="259" y="131"/>
                    <a:pt x="259" y="131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6" y="130"/>
                    <a:pt x="256" y="130"/>
                    <a:pt x="256" y="130"/>
                  </a:cubicBezTo>
                  <a:cubicBezTo>
                    <a:pt x="255" y="131"/>
                    <a:pt x="255" y="131"/>
                    <a:pt x="255" y="131"/>
                  </a:cubicBezTo>
                  <a:cubicBezTo>
                    <a:pt x="255" y="138"/>
                    <a:pt x="255" y="138"/>
                    <a:pt x="255" y="138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4"/>
                    <a:pt x="253" y="144"/>
                    <a:pt x="253" y="144"/>
                  </a:cubicBezTo>
                  <a:cubicBezTo>
                    <a:pt x="253" y="146"/>
                    <a:pt x="253" y="146"/>
                    <a:pt x="253" y="146"/>
                  </a:cubicBezTo>
                  <a:cubicBezTo>
                    <a:pt x="253" y="146"/>
                    <a:pt x="252" y="146"/>
                    <a:pt x="252" y="146"/>
                  </a:cubicBezTo>
                  <a:cubicBezTo>
                    <a:pt x="252" y="147"/>
                    <a:pt x="250" y="152"/>
                    <a:pt x="250" y="152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244" y="155"/>
                    <a:pt x="244" y="155"/>
                    <a:pt x="244" y="15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238" y="154"/>
                    <a:pt x="238" y="154"/>
                    <a:pt x="238" y="154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5" y="136"/>
                    <a:pt x="235" y="133"/>
                    <a:pt x="235" y="131"/>
                  </a:cubicBezTo>
                  <a:cubicBezTo>
                    <a:pt x="236" y="128"/>
                    <a:pt x="234" y="122"/>
                    <a:pt x="233" y="119"/>
                  </a:cubicBezTo>
                  <a:cubicBezTo>
                    <a:pt x="233" y="116"/>
                    <a:pt x="230" y="101"/>
                    <a:pt x="230" y="101"/>
                  </a:cubicBezTo>
                  <a:cubicBezTo>
                    <a:pt x="230" y="101"/>
                    <a:pt x="230" y="103"/>
                    <a:pt x="229" y="107"/>
                  </a:cubicBezTo>
                  <a:cubicBezTo>
                    <a:pt x="228" y="112"/>
                    <a:pt x="227" y="120"/>
                    <a:pt x="226" y="123"/>
                  </a:cubicBezTo>
                  <a:cubicBezTo>
                    <a:pt x="225" y="126"/>
                    <a:pt x="225" y="134"/>
                    <a:pt x="225" y="134"/>
                  </a:cubicBezTo>
                  <a:cubicBezTo>
                    <a:pt x="223" y="137"/>
                    <a:pt x="223" y="137"/>
                    <a:pt x="223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7" y="127"/>
                    <a:pt x="217" y="127"/>
                    <a:pt x="217" y="127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4" y="125"/>
                    <a:pt x="210" y="122"/>
                    <a:pt x="210" y="122"/>
                  </a:cubicBezTo>
                  <a:cubicBezTo>
                    <a:pt x="210" y="122"/>
                    <a:pt x="210" y="112"/>
                    <a:pt x="210" y="109"/>
                  </a:cubicBezTo>
                  <a:cubicBezTo>
                    <a:pt x="211" y="106"/>
                    <a:pt x="215" y="103"/>
                    <a:pt x="216" y="99"/>
                  </a:cubicBezTo>
                  <a:cubicBezTo>
                    <a:pt x="217" y="94"/>
                    <a:pt x="214" y="91"/>
                    <a:pt x="211" y="89"/>
                  </a:cubicBezTo>
                  <a:cubicBezTo>
                    <a:pt x="209" y="86"/>
                    <a:pt x="204" y="80"/>
                    <a:pt x="203" y="77"/>
                  </a:cubicBezTo>
                  <a:cubicBezTo>
                    <a:pt x="202" y="75"/>
                    <a:pt x="202" y="72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2"/>
                    <a:pt x="200" y="74"/>
                  </a:cubicBezTo>
                  <a:cubicBezTo>
                    <a:pt x="199" y="79"/>
                    <a:pt x="192" y="87"/>
                    <a:pt x="192" y="87"/>
                  </a:cubicBezTo>
                  <a:cubicBezTo>
                    <a:pt x="192" y="87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90" y="77"/>
                    <a:pt x="190" y="77"/>
                    <a:pt x="190" y="77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86"/>
                    <a:pt x="189" y="87"/>
                    <a:pt x="189" y="88"/>
                  </a:cubicBezTo>
                  <a:cubicBezTo>
                    <a:pt x="189" y="92"/>
                    <a:pt x="181" y="98"/>
                    <a:pt x="179" y="100"/>
                  </a:cubicBezTo>
                  <a:cubicBezTo>
                    <a:pt x="177" y="102"/>
                    <a:pt x="178" y="105"/>
                    <a:pt x="178" y="105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4" y="91"/>
                    <a:pt x="174" y="82"/>
                    <a:pt x="174" y="80"/>
                  </a:cubicBezTo>
                  <a:cubicBezTo>
                    <a:pt x="173" y="77"/>
                    <a:pt x="171" y="75"/>
                    <a:pt x="171" y="74"/>
                  </a:cubicBezTo>
                  <a:cubicBezTo>
                    <a:pt x="171" y="73"/>
                    <a:pt x="173" y="69"/>
                    <a:pt x="173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3" y="33"/>
                    <a:pt x="161" y="30"/>
                    <a:pt x="161" y="30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1" y="26"/>
                    <a:pt x="162" y="25"/>
                    <a:pt x="163" y="22"/>
                  </a:cubicBezTo>
                  <a:cubicBezTo>
                    <a:pt x="164" y="19"/>
                    <a:pt x="162" y="17"/>
                    <a:pt x="161" y="15"/>
                  </a:cubicBezTo>
                  <a:cubicBezTo>
                    <a:pt x="160" y="15"/>
                    <a:pt x="159" y="14"/>
                    <a:pt x="159" y="13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5"/>
                    <a:pt x="152" y="17"/>
                    <a:pt x="152" y="20"/>
                  </a:cubicBezTo>
                  <a:cubicBezTo>
                    <a:pt x="152" y="23"/>
                    <a:pt x="155" y="26"/>
                    <a:pt x="155" y="26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2" y="34"/>
                    <a:pt x="154" y="36"/>
                    <a:pt x="154" y="36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4" y="74"/>
                    <a:pt x="144" y="75"/>
                  </a:cubicBezTo>
                  <a:cubicBezTo>
                    <a:pt x="144" y="76"/>
                    <a:pt x="142" y="84"/>
                    <a:pt x="142" y="84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9" y="83"/>
                    <a:pt x="137" y="79"/>
                    <a:pt x="136" y="76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83"/>
                    <a:pt x="129" y="85"/>
                    <a:pt x="129" y="85"/>
                  </a:cubicBezTo>
                  <a:cubicBezTo>
                    <a:pt x="128" y="85"/>
                    <a:pt x="127" y="84"/>
                    <a:pt x="127" y="8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9"/>
                    <a:pt x="125" y="80"/>
                    <a:pt x="125" y="82"/>
                  </a:cubicBezTo>
                  <a:cubicBezTo>
                    <a:pt x="125" y="86"/>
                    <a:pt x="121" y="89"/>
                    <a:pt x="119" y="92"/>
                  </a:cubicBezTo>
                  <a:cubicBezTo>
                    <a:pt x="116" y="94"/>
                    <a:pt x="115" y="95"/>
                    <a:pt x="115" y="99"/>
                  </a:cubicBezTo>
                  <a:cubicBezTo>
                    <a:pt x="116" y="103"/>
                    <a:pt x="118" y="105"/>
                    <a:pt x="118" y="105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7" y="114"/>
                    <a:pt x="114" y="118"/>
                    <a:pt x="114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2" y="112"/>
                    <a:pt x="101" y="113"/>
                    <a:pt x="101" y="11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5" y="117"/>
                    <a:pt x="88" y="124"/>
                    <a:pt x="88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5"/>
                    <a:pt x="85" y="103"/>
                  </a:cubicBezTo>
                  <a:cubicBezTo>
                    <a:pt x="84" y="101"/>
                    <a:pt x="85" y="95"/>
                    <a:pt x="85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7"/>
                    <a:pt x="81" y="101"/>
                    <a:pt x="81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4"/>
                    <a:pt x="74" y="74"/>
                  </a:cubicBezTo>
                  <a:cubicBezTo>
                    <a:pt x="74" y="73"/>
                    <a:pt x="75" y="72"/>
                    <a:pt x="75" y="72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2" y="57"/>
                    <a:pt x="71" y="56"/>
                  </a:cubicBezTo>
                  <a:cubicBezTo>
                    <a:pt x="70" y="55"/>
                    <a:pt x="68" y="47"/>
                    <a:pt x="68" y="38"/>
                  </a:cubicBezTo>
                  <a:cubicBezTo>
                    <a:pt x="67" y="34"/>
                    <a:pt x="67" y="32"/>
                    <a:pt x="66" y="31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3" y="32"/>
                    <a:pt x="63" y="36"/>
                    <a:pt x="61" y="47"/>
                  </a:cubicBezTo>
                  <a:cubicBezTo>
                    <a:pt x="60" y="58"/>
                    <a:pt x="56" y="56"/>
                    <a:pt x="56" y="56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4" y="59"/>
                    <a:pt x="54" y="60"/>
                  </a:cubicBezTo>
                  <a:cubicBezTo>
                    <a:pt x="54" y="60"/>
                    <a:pt x="55" y="63"/>
                    <a:pt x="55" y="6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0"/>
                    <a:pt x="43" y="95"/>
                    <a:pt x="43" y="95"/>
                  </a:cubicBezTo>
                  <a:cubicBezTo>
                    <a:pt x="43" y="100"/>
                    <a:pt x="40" y="105"/>
                    <a:pt x="40" y="105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6" y="119"/>
                    <a:pt x="6" y="111"/>
                    <a:pt x="6" y="111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77"/>
                    <a:pt x="55" y="196"/>
                    <a:pt x="137" y="196"/>
                  </a:cubicBezTo>
                  <a:cubicBezTo>
                    <a:pt x="220" y="196"/>
                    <a:pt x="279" y="177"/>
                    <a:pt x="281" y="156"/>
                  </a:cubicBezTo>
                  <a:close/>
                </a:path>
              </a:pathLst>
            </a:custGeom>
            <a:solidFill>
              <a:srgbClr val="6E7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09"/>
              <a:endParaRPr lang="ru-RU" sz="1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Rectangle 1509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543360" y="6195831"/>
              <a:ext cx="2356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95637"/>
              <a:r>
                <a:rPr lang="ru-RU" sz="1000" b="1" dirty="0">
                  <a:solidFill>
                    <a:srgbClr val="000000"/>
                  </a:solidFill>
                </a:rPr>
                <a:t>ТТК</a:t>
              </a:r>
            </a:p>
          </p:txBody>
        </p:sp>
      </p:grpSp>
      <p:grpSp>
        <p:nvGrpSpPr>
          <p:cNvPr id="29" name="Группа 28"/>
          <p:cNvGrpSpPr/>
          <p:nvPr>
            <p:custDataLst>
              <p:tags r:id="rId83"/>
            </p:custDataLst>
          </p:nvPr>
        </p:nvGrpSpPr>
        <p:grpSpPr>
          <a:xfrm>
            <a:off x="-3259" y="3508198"/>
            <a:ext cx="1395668" cy="790579"/>
            <a:chOff x="71182" y="2873373"/>
            <a:chExt cx="1395668" cy="790579"/>
          </a:xfrm>
        </p:grpSpPr>
        <p:pic>
          <p:nvPicPr>
            <p:cNvPr id="136" name="Picture 1498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" y="3022416"/>
              <a:ext cx="1395668" cy="45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98"/>
            <p:cNvPicPr>
              <a:picLocks noChangeAspect="1" noChangeArrowheads="1"/>
            </p:cNvPicPr>
            <p:nvPr>
              <p:custDataLst>
                <p:tags r:id="rId98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72" y="3062152"/>
              <a:ext cx="752659" cy="22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50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582577" y="3510064"/>
              <a:ext cx="3702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895637"/>
              <a:r>
                <a:rPr lang="ru-RU" sz="1000" b="1" dirty="0" err="1">
                  <a:solidFill>
                    <a:srgbClr val="000000"/>
                  </a:solidFill>
                </a:rPr>
                <a:t>МКАД</a:t>
              </a:r>
              <a:endParaRPr lang="ru-RU" sz="1000" b="1" dirty="0">
                <a:solidFill>
                  <a:srgbClr val="000000"/>
                </a:solidFill>
              </a:endParaRPr>
            </a:p>
          </p:txBody>
        </p:sp>
        <p:pic>
          <p:nvPicPr>
            <p:cNvPr id="137" name="Picture 1498"/>
            <p:cNvPicPr>
              <a:picLocks noChangeAspect="1" noChangeArrowheads="1"/>
            </p:cNvPicPr>
            <p:nvPr>
              <p:custDataLst>
                <p:tags r:id="rId100"/>
              </p:custDataLst>
            </p:nvPr>
          </p:nvPicPr>
          <p:blipFill>
            <a:blip r:embed="rId1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84" y="3045460"/>
              <a:ext cx="1069235" cy="32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878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538213" y="2873373"/>
              <a:ext cx="480778" cy="335934"/>
            </a:xfrm>
            <a:custGeom>
              <a:avLst/>
              <a:gdLst>
                <a:gd name="T0" fmla="*/ 281 w 281"/>
                <a:gd name="T1" fmla="*/ 141 h 196"/>
                <a:gd name="T2" fmla="*/ 260 w 281"/>
                <a:gd name="T3" fmla="*/ 141 h 196"/>
                <a:gd name="T4" fmla="*/ 258 w 281"/>
                <a:gd name="T5" fmla="*/ 130 h 196"/>
                <a:gd name="T6" fmla="*/ 255 w 281"/>
                <a:gd name="T7" fmla="*/ 138 h 196"/>
                <a:gd name="T8" fmla="*/ 252 w 281"/>
                <a:gd name="T9" fmla="*/ 146 h 196"/>
                <a:gd name="T10" fmla="*/ 245 w 281"/>
                <a:gd name="T11" fmla="*/ 151 h 196"/>
                <a:gd name="T12" fmla="*/ 239 w 281"/>
                <a:gd name="T13" fmla="*/ 147 h 196"/>
                <a:gd name="T14" fmla="*/ 235 w 281"/>
                <a:gd name="T15" fmla="*/ 136 h 196"/>
                <a:gd name="T16" fmla="*/ 229 w 281"/>
                <a:gd name="T17" fmla="*/ 107 h 196"/>
                <a:gd name="T18" fmla="*/ 221 w 281"/>
                <a:gd name="T19" fmla="*/ 137 h 196"/>
                <a:gd name="T20" fmla="*/ 214 w 281"/>
                <a:gd name="T21" fmla="*/ 131 h 196"/>
                <a:gd name="T22" fmla="*/ 211 w 281"/>
                <a:gd name="T23" fmla="*/ 89 h 196"/>
                <a:gd name="T24" fmla="*/ 202 w 281"/>
                <a:gd name="T25" fmla="*/ 70 h 196"/>
                <a:gd name="T26" fmla="*/ 204 w 281"/>
                <a:gd name="T27" fmla="*/ 58 h 196"/>
                <a:gd name="T28" fmla="*/ 200 w 281"/>
                <a:gd name="T29" fmla="*/ 56 h 196"/>
                <a:gd name="T30" fmla="*/ 200 w 281"/>
                <a:gd name="T31" fmla="*/ 60 h 196"/>
                <a:gd name="T32" fmla="*/ 192 w 281"/>
                <a:gd name="T33" fmla="*/ 87 h 196"/>
                <a:gd name="T34" fmla="*/ 192 w 281"/>
                <a:gd name="T35" fmla="*/ 76 h 196"/>
                <a:gd name="T36" fmla="*/ 190 w 281"/>
                <a:gd name="T37" fmla="*/ 72 h 196"/>
                <a:gd name="T38" fmla="*/ 190 w 281"/>
                <a:gd name="T39" fmla="*/ 77 h 196"/>
                <a:gd name="T40" fmla="*/ 178 w 281"/>
                <a:gd name="T41" fmla="*/ 105 h 196"/>
                <a:gd name="T42" fmla="*/ 176 w 281"/>
                <a:gd name="T43" fmla="*/ 97 h 196"/>
                <a:gd name="T44" fmla="*/ 174 w 281"/>
                <a:gd name="T45" fmla="*/ 80 h 196"/>
                <a:gd name="T46" fmla="*/ 169 w 281"/>
                <a:gd name="T47" fmla="*/ 60 h 196"/>
                <a:gd name="T48" fmla="*/ 161 w 281"/>
                <a:gd name="T49" fmla="*/ 30 h 196"/>
                <a:gd name="T50" fmla="*/ 159 w 281"/>
                <a:gd name="T51" fmla="*/ 13 h 196"/>
                <a:gd name="T52" fmla="*/ 159 w 281"/>
                <a:gd name="T53" fmla="*/ 6 h 196"/>
                <a:gd name="T54" fmla="*/ 159 w 281"/>
                <a:gd name="T55" fmla="*/ 2 h 196"/>
                <a:gd name="T56" fmla="*/ 156 w 281"/>
                <a:gd name="T57" fmla="*/ 3 h 196"/>
                <a:gd name="T58" fmla="*/ 156 w 281"/>
                <a:gd name="T59" fmla="*/ 7 h 196"/>
                <a:gd name="T60" fmla="*/ 152 w 281"/>
                <a:gd name="T61" fmla="*/ 20 h 196"/>
                <a:gd name="T62" fmla="*/ 154 w 281"/>
                <a:gd name="T63" fmla="*/ 40 h 196"/>
                <a:gd name="T64" fmla="*/ 143 w 281"/>
                <a:gd name="T65" fmla="*/ 69 h 196"/>
                <a:gd name="T66" fmla="*/ 142 w 281"/>
                <a:gd name="T67" fmla="*/ 84 h 196"/>
                <a:gd name="T68" fmla="*/ 138 w 281"/>
                <a:gd name="T69" fmla="*/ 63 h 196"/>
                <a:gd name="T70" fmla="*/ 135 w 281"/>
                <a:gd name="T71" fmla="*/ 60 h 196"/>
                <a:gd name="T72" fmla="*/ 135 w 281"/>
                <a:gd name="T73" fmla="*/ 65 h 196"/>
                <a:gd name="T74" fmla="*/ 127 w 281"/>
                <a:gd name="T75" fmla="*/ 72 h 196"/>
                <a:gd name="T76" fmla="*/ 127 w 281"/>
                <a:gd name="T77" fmla="*/ 68 h 196"/>
                <a:gd name="T78" fmla="*/ 124 w 281"/>
                <a:gd name="T79" fmla="*/ 74 h 196"/>
                <a:gd name="T80" fmla="*/ 119 w 281"/>
                <a:gd name="T81" fmla="*/ 92 h 196"/>
                <a:gd name="T82" fmla="*/ 119 w 281"/>
                <a:gd name="T83" fmla="*/ 108 h 196"/>
                <a:gd name="T84" fmla="*/ 108 w 281"/>
                <a:gd name="T85" fmla="*/ 116 h 196"/>
                <a:gd name="T86" fmla="*/ 104 w 281"/>
                <a:gd name="T87" fmla="*/ 111 h 196"/>
                <a:gd name="T88" fmla="*/ 104 w 281"/>
                <a:gd name="T89" fmla="*/ 105 h 196"/>
                <a:gd name="T90" fmla="*/ 101 w 281"/>
                <a:gd name="T91" fmla="*/ 113 h 196"/>
                <a:gd name="T92" fmla="*/ 86 w 281"/>
                <a:gd name="T93" fmla="*/ 124 h 196"/>
                <a:gd name="T94" fmla="*/ 84 w 281"/>
                <a:gd name="T95" fmla="*/ 95 h 196"/>
                <a:gd name="T96" fmla="*/ 74 w 281"/>
                <a:gd name="T97" fmla="*/ 84 h 196"/>
                <a:gd name="T98" fmla="*/ 74 w 281"/>
                <a:gd name="T99" fmla="*/ 70 h 196"/>
                <a:gd name="T100" fmla="*/ 73 w 281"/>
                <a:gd name="T101" fmla="*/ 53 h 196"/>
                <a:gd name="T102" fmla="*/ 66 w 281"/>
                <a:gd name="T103" fmla="*/ 31 h 196"/>
                <a:gd name="T104" fmla="*/ 69 w 281"/>
                <a:gd name="T105" fmla="*/ 18 h 196"/>
                <a:gd name="T106" fmla="*/ 63 w 281"/>
                <a:gd name="T107" fmla="*/ 19 h 196"/>
                <a:gd name="T108" fmla="*/ 65 w 281"/>
                <a:gd name="T109" fmla="*/ 31 h 196"/>
                <a:gd name="T110" fmla="*/ 54 w 281"/>
                <a:gd name="T111" fmla="*/ 60 h 196"/>
                <a:gd name="T112" fmla="*/ 51 w 281"/>
                <a:gd name="T113" fmla="*/ 101 h 196"/>
                <a:gd name="T114" fmla="*/ 41 w 281"/>
                <a:gd name="T115" fmla="*/ 124 h 196"/>
                <a:gd name="T116" fmla="*/ 24 w 281"/>
                <a:gd name="T117" fmla="*/ 123 h 196"/>
                <a:gd name="T118" fmla="*/ 12 w 281"/>
                <a:gd name="T119" fmla="*/ 120 h 196"/>
                <a:gd name="T120" fmla="*/ 4 w 281"/>
                <a:gd name="T121" fmla="*/ 115 h 196"/>
                <a:gd name="T122" fmla="*/ 3 w 281"/>
                <a:gd name="T123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1" h="196">
                  <a:moveTo>
                    <a:pt x="281" y="156"/>
                  </a:moveTo>
                  <a:cubicBezTo>
                    <a:pt x="281" y="156"/>
                    <a:pt x="281" y="156"/>
                    <a:pt x="281" y="156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81" y="141"/>
                    <a:pt x="281" y="141"/>
                    <a:pt x="281" y="141"/>
                  </a:cubicBezTo>
                  <a:cubicBezTo>
                    <a:pt x="266" y="147"/>
                    <a:pt x="266" y="147"/>
                    <a:pt x="266" y="147"/>
                  </a:cubicBezTo>
                  <a:cubicBezTo>
                    <a:pt x="262" y="147"/>
                    <a:pt x="262" y="147"/>
                    <a:pt x="262" y="147"/>
                  </a:cubicBezTo>
                  <a:cubicBezTo>
                    <a:pt x="260" y="145"/>
                    <a:pt x="260" y="145"/>
                    <a:pt x="260" y="145"/>
                  </a:cubicBezTo>
                  <a:cubicBezTo>
                    <a:pt x="260" y="145"/>
                    <a:pt x="260" y="142"/>
                    <a:pt x="260" y="141"/>
                  </a:cubicBezTo>
                  <a:cubicBezTo>
                    <a:pt x="260" y="141"/>
                    <a:pt x="259" y="140"/>
                    <a:pt x="259" y="140"/>
                  </a:cubicBezTo>
                  <a:cubicBezTo>
                    <a:pt x="259" y="139"/>
                    <a:pt x="259" y="139"/>
                    <a:pt x="259" y="139"/>
                  </a:cubicBezTo>
                  <a:cubicBezTo>
                    <a:pt x="259" y="131"/>
                    <a:pt x="259" y="131"/>
                    <a:pt x="259" y="131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6" y="130"/>
                    <a:pt x="256" y="130"/>
                    <a:pt x="256" y="130"/>
                  </a:cubicBezTo>
                  <a:cubicBezTo>
                    <a:pt x="255" y="131"/>
                    <a:pt x="255" y="131"/>
                    <a:pt x="255" y="131"/>
                  </a:cubicBezTo>
                  <a:cubicBezTo>
                    <a:pt x="255" y="138"/>
                    <a:pt x="255" y="138"/>
                    <a:pt x="255" y="138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4"/>
                    <a:pt x="253" y="144"/>
                    <a:pt x="253" y="144"/>
                  </a:cubicBezTo>
                  <a:cubicBezTo>
                    <a:pt x="253" y="146"/>
                    <a:pt x="253" y="146"/>
                    <a:pt x="253" y="146"/>
                  </a:cubicBezTo>
                  <a:cubicBezTo>
                    <a:pt x="253" y="146"/>
                    <a:pt x="252" y="146"/>
                    <a:pt x="252" y="146"/>
                  </a:cubicBezTo>
                  <a:cubicBezTo>
                    <a:pt x="252" y="147"/>
                    <a:pt x="250" y="152"/>
                    <a:pt x="250" y="152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5" y="151"/>
                    <a:pt x="245" y="151"/>
                    <a:pt x="245" y="15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244" y="155"/>
                    <a:pt x="244" y="155"/>
                    <a:pt x="244" y="15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238" y="154"/>
                    <a:pt x="238" y="154"/>
                    <a:pt x="238" y="154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5" y="136"/>
                    <a:pt x="235" y="133"/>
                    <a:pt x="235" y="131"/>
                  </a:cubicBezTo>
                  <a:cubicBezTo>
                    <a:pt x="236" y="128"/>
                    <a:pt x="234" y="122"/>
                    <a:pt x="233" y="119"/>
                  </a:cubicBezTo>
                  <a:cubicBezTo>
                    <a:pt x="233" y="116"/>
                    <a:pt x="230" y="101"/>
                    <a:pt x="230" y="101"/>
                  </a:cubicBezTo>
                  <a:cubicBezTo>
                    <a:pt x="230" y="101"/>
                    <a:pt x="230" y="103"/>
                    <a:pt x="229" y="107"/>
                  </a:cubicBezTo>
                  <a:cubicBezTo>
                    <a:pt x="228" y="112"/>
                    <a:pt x="227" y="120"/>
                    <a:pt x="226" y="123"/>
                  </a:cubicBezTo>
                  <a:cubicBezTo>
                    <a:pt x="225" y="126"/>
                    <a:pt x="225" y="134"/>
                    <a:pt x="225" y="134"/>
                  </a:cubicBezTo>
                  <a:cubicBezTo>
                    <a:pt x="223" y="137"/>
                    <a:pt x="223" y="137"/>
                    <a:pt x="223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7" y="127"/>
                    <a:pt x="217" y="127"/>
                    <a:pt x="217" y="127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4" y="125"/>
                    <a:pt x="210" y="122"/>
                    <a:pt x="210" y="122"/>
                  </a:cubicBezTo>
                  <a:cubicBezTo>
                    <a:pt x="210" y="122"/>
                    <a:pt x="210" y="112"/>
                    <a:pt x="210" y="109"/>
                  </a:cubicBezTo>
                  <a:cubicBezTo>
                    <a:pt x="211" y="106"/>
                    <a:pt x="215" y="103"/>
                    <a:pt x="216" y="99"/>
                  </a:cubicBezTo>
                  <a:cubicBezTo>
                    <a:pt x="217" y="94"/>
                    <a:pt x="214" y="91"/>
                    <a:pt x="211" y="89"/>
                  </a:cubicBezTo>
                  <a:cubicBezTo>
                    <a:pt x="209" y="86"/>
                    <a:pt x="204" y="80"/>
                    <a:pt x="203" y="77"/>
                  </a:cubicBezTo>
                  <a:cubicBezTo>
                    <a:pt x="202" y="75"/>
                    <a:pt x="202" y="72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2"/>
                    <a:pt x="200" y="74"/>
                  </a:cubicBezTo>
                  <a:cubicBezTo>
                    <a:pt x="199" y="79"/>
                    <a:pt x="192" y="87"/>
                    <a:pt x="192" y="87"/>
                  </a:cubicBezTo>
                  <a:cubicBezTo>
                    <a:pt x="192" y="87"/>
                    <a:pt x="191" y="88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90" y="77"/>
                    <a:pt x="190" y="77"/>
                    <a:pt x="190" y="77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86"/>
                    <a:pt x="189" y="87"/>
                    <a:pt x="189" y="88"/>
                  </a:cubicBezTo>
                  <a:cubicBezTo>
                    <a:pt x="189" y="92"/>
                    <a:pt x="181" y="98"/>
                    <a:pt x="179" y="100"/>
                  </a:cubicBezTo>
                  <a:cubicBezTo>
                    <a:pt x="177" y="102"/>
                    <a:pt x="178" y="105"/>
                    <a:pt x="178" y="105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4" y="91"/>
                    <a:pt x="174" y="82"/>
                    <a:pt x="174" y="80"/>
                  </a:cubicBezTo>
                  <a:cubicBezTo>
                    <a:pt x="173" y="77"/>
                    <a:pt x="171" y="75"/>
                    <a:pt x="171" y="74"/>
                  </a:cubicBezTo>
                  <a:cubicBezTo>
                    <a:pt x="171" y="73"/>
                    <a:pt x="173" y="69"/>
                    <a:pt x="173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3" y="33"/>
                    <a:pt x="161" y="30"/>
                    <a:pt x="161" y="30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1" y="26"/>
                    <a:pt x="162" y="25"/>
                    <a:pt x="163" y="22"/>
                  </a:cubicBezTo>
                  <a:cubicBezTo>
                    <a:pt x="164" y="19"/>
                    <a:pt x="162" y="17"/>
                    <a:pt x="161" y="15"/>
                  </a:cubicBezTo>
                  <a:cubicBezTo>
                    <a:pt x="160" y="15"/>
                    <a:pt x="159" y="14"/>
                    <a:pt x="159" y="13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5"/>
                    <a:pt x="152" y="17"/>
                    <a:pt x="152" y="20"/>
                  </a:cubicBezTo>
                  <a:cubicBezTo>
                    <a:pt x="152" y="23"/>
                    <a:pt x="155" y="26"/>
                    <a:pt x="155" y="26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2" y="34"/>
                    <a:pt x="154" y="36"/>
                    <a:pt x="154" y="36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3"/>
                    <a:pt x="144" y="74"/>
                    <a:pt x="144" y="75"/>
                  </a:cubicBezTo>
                  <a:cubicBezTo>
                    <a:pt x="144" y="76"/>
                    <a:pt x="142" y="84"/>
                    <a:pt x="142" y="84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9" y="83"/>
                    <a:pt x="137" y="79"/>
                    <a:pt x="136" y="76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83"/>
                    <a:pt x="129" y="85"/>
                    <a:pt x="129" y="85"/>
                  </a:cubicBezTo>
                  <a:cubicBezTo>
                    <a:pt x="128" y="85"/>
                    <a:pt x="127" y="84"/>
                    <a:pt x="127" y="8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9"/>
                    <a:pt x="125" y="80"/>
                    <a:pt x="125" y="82"/>
                  </a:cubicBezTo>
                  <a:cubicBezTo>
                    <a:pt x="125" y="86"/>
                    <a:pt x="121" y="89"/>
                    <a:pt x="119" y="92"/>
                  </a:cubicBezTo>
                  <a:cubicBezTo>
                    <a:pt x="116" y="94"/>
                    <a:pt x="115" y="95"/>
                    <a:pt x="115" y="99"/>
                  </a:cubicBezTo>
                  <a:cubicBezTo>
                    <a:pt x="116" y="103"/>
                    <a:pt x="118" y="105"/>
                    <a:pt x="118" y="105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7" y="114"/>
                    <a:pt x="114" y="118"/>
                    <a:pt x="114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2" y="112"/>
                    <a:pt x="101" y="113"/>
                    <a:pt x="101" y="11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5" y="117"/>
                    <a:pt x="88" y="124"/>
                    <a:pt x="88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5"/>
                    <a:pt x="85" y="103"/>
                  </a:cubicBezTo>
                  <a:cubicBezTo>
                    <a:pt x="84" y="101"/>
                    <a:pt x="85" y="95"/>
                    <a:pt x="85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7"/>
                    <a:pt x="81" y="101"/>
                    <a:pt x="81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4"/>
                    <a:pt x="74" y="74"/>
                  </a:cubicBezTo>
                  <a:cubicBezTo>
                    <a:pt x="74" y="73"/>
                    <a:pt x="75" y="72"/>
                    <a:pt x="75" y="72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2" y="57"/>
                    <a:pt x="71" y="56"/>
                  </a:cubicBezTo>
                  <a:cubicBezTo>
                    <a:pt x="70" y="55"/>
                    <a:pt x="68" y="47"/>
                    <a:pt x="68" y="38"/>
                  </a:cubicBezTo>
                  <a:cubicBezTo>
                    <a:pt x="67" y="34"/>
                    <a:pt x="67" y="32"/>
                    <a:pt x="66" y="31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3" y="32"/>
                    <a:pt x="63" y="36"/>
                    <a:pt x="61" y="47"/>
                  </a:cubicBezTo>
                  <a:cubicBezTo>
                    <a:pt x="60" y="58"/>
                    <a:pt x="56" y="56"/>
                    <a:pt x="56" y="56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4" y="59"/>
                    <a:pt x="54" y="60"/>
                  </a:cubicBezTo>
                  <a:cubicBezTo>
                    <a:pt x="54" y="60"/>
                    <a:pt x="55" y="63"/>
                    <a:pt x="55" y="6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0"/>
                    <a:pt x="43" y="95"/>
                    <a:pt x="43" y="95"/>
                  </a:cubicBezTo>
                  <a:cubicBezTo>
                    <a:pt x="43" y="100"/>
                    <a:pt x="40" y="105"/>
                    <a:pt x="40" y="105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6" y="119"/>
                    <a:pt x="6" y="111"/>
                    <a:pt x="6" y="111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77"/>
                    <a:pt x="55" y="196"/>
                    <a:pt x="137" y="196"/>
                  </a:cubicBezTo>
                  <a:cubicBezTo>
                    <a:pt x="220" y="196"/>
                    <a:pt x="279" y="177"/>
                    <a:pt x="281" y="156"/>
                  </a:cubicBezTo>
                  <a:close/>
                </a:path>
              </a:pathLst>
            </a:custGeom>
            <a:solidFill>
              <a:srgbClr val="6E7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09"/>
              <a:endParaRPr lang="ru-RU" sz="100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51" name="Straight Connector 179"/>
          <p:cNvCxnSpPr/>
          <p:nvPr>
            <p:custDataLst>
              <p:tags r:id="rId84"/>
            </p:custDataLst>
          </p:nvPr>
        </p:nvCxnSpPr>
        <p:spPr>
          <a:xfrm>
            <a:off x="153710" y="6060724"/>
            <a:ext cx="8720908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>
            <p:custDataLst>
              <p:tags r:id="rId85"/>
            </p:custDataLst>
          </p:nvPr>
        </p:nvCxnSpPr>
        <p:spPr>
          <a:xfrm flipV="1">
            <a:off x="2605807" y="1162503"/>
            <a:ext cx="0" cy="5162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>
            <p:custDataLst>
              <p:tags r:id="rId86"/>
            </p:custDataLst>
          </p:nvPr>
        </p:nvCxnSpPr>
        <p:spPr>
          <a:xfrm flipV="1">
            <a:off x="3652604" y="1162503"/>
            <a:ext cx="0" cy="51623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>
            <p:custDataLst>
              <p:tags r:id="rId87"/>
            </p:custDataLst>
          </p:nvPr>
        </p:nvCxnSpPr>
        <p:spPr>
          <a:xfrm flipV="1">
            <a:off x="4698310" y="1162499"/>
            <a:ext cx="0" cy="51623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>
            <p:custDataLst>
              <p:tags r:id="rId88"/>
            </p:custDataLst>
          </p:nvPr>
        </p:nvCxnSpPr>
        <p:spPr>
          <a:xfrm flipV="1">
            <a:off x="5744371" y="1162506"/>
            <a:ext cx="0" cy="51623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>
            <p:custDataLst>
              <p:tags r:id="rId89"/>
            </p:custDataLst>
          </p:nvPr>
        </p:nvCxnSpPr>
        <p:spPr>
          <a:xfrm flipV="1">
            <a:off x="6789684" y="1162502"/>
            <a:ext cx="0" cy="51623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>
            <p:custDataLst>
              <p:tags r:id="rId90"/>
            </p:custDataLst>
          </p:nvPr>
        </p:nvCxnSpPr>
        <p:spPr>
          <a:xfrm flipV="1">
            <a:off x="7833228" y="1162502"/>
            <a:ext cx="0" cy="51623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>
            <p:custDataLst>
              <p:tags r:id="rId91"/>
            </p:custDataLst>
          </p:nvPr>
        </p:nvCxnSpPr>
        <p:spPr bwMode="gray">
          <a:xfrm>
            <a:off x="7011988" y="839788"/>
            <a:ext cx="328612" cy="0"/>
          </a:xfrm>
          <a:prstGeom prst="line">
            <a:avLst/>
          </a:prstGeom>
          <a:noFill/>
          <a:ln w="28575" cap="flat" cmpd="sng" algn="ctr">
            <a:solidFill>
              <a:srgbClr val="85CC3A"/>
            </a:solidFill>
            <a:prstDash val="solid"/>
            <a:headEnd type="none"/>
            <a:tailEnd type="none"/>
          </a:ln>
          <a:effectLst/>
        </p:spPr>
      </p:cxnSp>
      <p:sp>
        <p:nvSpPr>
          <p:cNvPr id="132" name="Rectangle 1509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1501235" y="949358"/>
            <a:ext cx="209191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95637"/>
            <a:r>
              <a:rPr lang="ru-RU" sz="1000" b="1" dirty="0">
                <a:solidFill>
                  <a:srgbClr val="000000"/>
                </a:solidFill>
              </a:rPr>
              <a:t>Средняя скорость по часам,</a:t>
            </a:r>
            <a:r>
              <a:rPr lang="ru-RU" sz="1000" dirty="0">
                <a:solidFill>
                  <a:srgbClr val="000000"/>
                </a:solidFill>
              </a:rPr>
              <a:t> км/ч</a:t>
            </a:r>
          </a:p>
        </p:txBody>
      </p:sp>
      <p:graphicFrame>
        <p:nvGraphicFramePr>
          <p:cNvPr id="125" name="Диаграмма 124"/>
          <p:cNvGraphicFramePr>
            <a:graphicFrameLocks/>
          </p:cNvGraphicFramePr>
          <p:nvPr>
            <p:custDataLst>
              <p:tags r:id="rId93"/>
            </p:custDataLst>
            <p:extLst>
              <p:ext uri="{D42A27DB-BD31-4B8C-83A1-F6EECF244321}">
                <p14:modId xmlns:p14="http://schemas.microsoft.com/office/powerpoint/2010/main" val="3528370868"/>
              </p:ext>
            </p:extLst>
          </p:nvPr>
        </p:nvGraphicFramePr>
        <p:xfrm>
          <a:off x="1296000" y="1044000"/>
          <a:ext cx="7662553" cy="106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graphicFrame>
        <p:nvGraphicFramePr>
          <p:cNvPr id="126" name="Диаграмма 125"/>
          <p:cNvGraphicFramePr>
            <a:graphicFrameLocks/>
          </p:cNvGraphicFramePr>
          <p:nvPr>
            <p:custDataLst>
              <p:tags r:id="rId94"/>
            </p:custDataLst>
            <p:extLst>
              <p:ext uri="{D42A27DB-BD31-4B8C-83A1-F6EECF244321}">
                <p14:modId xmlns:p14="http://schemas.microsoft.com/office/powerpoint/2010/main" val="2924348095"/>
              </p:ext>
            </p:extLst>
          </p:nvPr>
        </p:nvGraphicFramePr>
        <p:xfrm>
          <a:off x="1296000" y="2158875"/>
          <a:ext cx="7662553" cy="106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graphicFrame>
        <p:nvGraphicFramePr>
          <p:cNvPr id="127" name="Диаграмма 126"/>
          <p:cNvGraphicFramePr>
            <a:graphicFrameLocks/>
          </p:cNvGraphicFramePr>
          <p:nvPr>
            <p:custDataLst>
              <p:tags r:id="rId95"/>
            </p:custDataLst>
            <p:extLst>
              <p:ext uri="{D42A27DB-BD31-4B8C-83A1-F6EECF244321}">
                <p14:modId xmlns:p14="http://schemas.microsoft.com/office/powerpoint/2010/main" val="3719216248"/>
              </p:ext>
            </p:extLst>
          </p:nvPr>
        </p:nvGraphicFramePr>
        <p:xfrm>
          <a:off x="1296000" y="3421500"/>
          <a:ext cx="7662553" cy="106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9"/>
          </a:graphicData>
        </a:graphic>
      </p:graphicFrame>
      <p:graphicFrame>
        <p:nvGraphicFramePr>
          <p:cNvPr id="128" name="Диаграмма 127"/>
          <p:cNvGraphicFramePr>
            <a:graphicFrameLocks/>
          </p:cNvGraphicFramePr>
          <p:nvPr>
            <p:custDataLst>
              <p:tags r:id="rId96"/>
            </p:custDataLst>
            <p:extLst>
              <p:ext uri="{D42A27DB-BD31-4B8C-83A1-F6EECF244321}">
                <p14:modId xmlns:p14="http://schemas.microsoft.com/office/powerpoint/2010/main" val="4288145621"/>
              </p:ext>
            </p:extLst>
          </p:nvPr>
        </p:nvGraphicFramePr>
        <p:xfrm>
          <a:off x="1296000" y="4735125"/>
          <a:ext cx="7662553" cy="106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0"/>
          </a:graphicData>
        </a:graphic>
      </p:graphicFrame>
    </p:spTree>
    <p:extLst>
      <p:ext uri="{BB962C8B-B14F-4D97-AF65-F5344CB8AC3E}">
        <p14:creationId xmlns:p14="http://schemas.microsoft.com/office/powerpoint/2010/main" val="11998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Object 23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5188148"/>
              </p:ext>
            </p:extLst>
          </p:nvPr>
        </p:nvGraphicFramePr>
        <p:xfrm>
          <a:off x="160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27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01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3240">
              <a:lnSpc>
                <a:spcPct val="90000"/>
              </a:lnSpc>
            </a:pPr>
            <a:endParaRPr lang="ru-RU" sz="800" b="1" dirty="0">
              <a:solidFill>
                <a:prstClr val="black"/>
              </a:solidFill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Самые быстрые магистрали города за неделю</a:t>
            </a:r>
          </a:p>
        </p:txBody>
      </p:sp>
      <p:sp>
        <p:nvSpPr>
          <p:cNvPr id="239" name="Rectangle 150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745" y="789973"/>
            <a:ext cx="120545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94878"/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Карта магистралей</a:t>
            </a:r>
          </a:p>
        </p:txBody>
      </p:sp>
      <p:sp>
        <p:nvSpPr>
          <p:cNvPr id="240" name="Rectangle 150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78794" y="789973"/>
            <a:ext cx="22961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94878"/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скорость* за неделю,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км/ч</a:t>
            </a:r>
          </a:p>
        </p:txBody>
      </p:sp>
      <p:sp>
        <p:nvSpPr>
          <p:cNvPr id="184" name="TextBox 183"/>
          <p:cNvSpPr txBox="1"/>
          <p:nvPr>
            <p:custDataLst>
              <p:tags r:id="rId7"/>
            </p:custDataLst>
          </p:nvPr>
        </p:nvSpPr>
        <p:spPr>
          <a:xfrm>
            <a:off x="321125" y="5466734"/>
            <a:ext cx="3438148" cy="246094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10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Наиболее быстрые магистрали в будние дни</a:t>
            </a:r>
            <a:r>
              <a:rPr lang="ru-RU" sz="10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10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>
            <p:custDataLst>
              <p:tags r:id="rId8"/>
            </p:custDataLst>
          </p:nvPr>
        </p:nvSpPr>
        <p:spPr>
          <a:xfrm>
            <a:off x="6692210" y="5014461"/>
            <a:ext cx="195995" cy="141881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>
            <p:custDataLst>
              <p:tags r:id="rId9"/>
            </p:custDataLst>
          </p:nvPr>
        </p:nvSpPr>
        <p:spPr>
          <a:xfrm>
            <a:off x="6692528" y="5236453"/>
            <a:ext cx="195995" cy="141881"/>
          </a:xfrm>
          <a:prstGeom prst="rect">
            <a:avLst/>
          </a:prstGeom>
          <a:solidFill>
            <a:srgbClr val="33CC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6888526" y="4975574"/>
            <a:ext cx="1986083" cy="230735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более 50км/ч</a:t>
            </a:r>
          </a:p>
        </p:txBody>
      </p:sp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6888526" y="5199537"/>
            <a:ext cx="2072912" cy="230705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менее 50км/ч</a:t>
            </a:r>
          </a:p>
        </p:txBody>
      </p:sp>
      <p:sp>
        <p:nvSpPr>
          <p:cNvPr id="104" name="McK 5. Source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9521" y="6429101"/>
            <a:ext cx="770509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8760" indent="-608760" defTabSz="894115">
              <a:tabLst>
                <a:tab pos="611930" algn="l"/>
              </a:tabLst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информационно-аналитическое управление транспортного планирования ГКУ ЦОДД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273585" y="1027757"/>
            <a:ext cx="350597" cy="442057"/>
          </a:xfrm>
          <a:prstGeom prst="rect">
            <a:avLst/>
          </a:prstGeom>
        </p:spPr>
      </p:pic>
      <p:sp>
        <p:nvSpPr>
          <p:cNvPr id="145" name="TextBox 144"/>
          <p:cNvSpPr txBox="1"/>
          <p:nvPr>
            <p:custDataLst>
              <p:tags r:id="rId14"/>
            </p:custDataLst>
          </p:nvPr>
        </p:nvSpPr>
        <p:spPr>
          <a:xfrm>
            <a:off x="4335530" y="5676821"/>
            <a:ext cx="4539076" cy="646331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*по данным ЦОДД средняя скорость движения на магистралях рассчитывается с учетом направления основного автомобильного потока: </a:t>
            </a:r>
          </a:p>
          <a:p>
            <a:pPr marL="171213" indent="-171213" defTabSz="913240"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сторону центра до 15.00 </a:t>
            </a:r>
          </a:p>
          <a:p>
            <a:pPr marL="171213" indent="-171213" defTabSz="913240"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сторону области после 15.00.</a:t>
            </a:r>
          </a:p>
        </p:txBody>
      </p:sp>
      <p:grpSp>
        <p:nvGrpSpPr>
          <p:cNvPr id="6" name="Группа 5"/>
          <p:cNvGrpSpPr/>
          <p:nvPr>
            <p:custDataLst>
              <p:tags r:id="rId15"/>
            </p:custDataLst>
          </p:nvPr>
        </p:nvGrpSpPr>
        <p:grpSpPr>
          <a:xfrm>
            <a:off x="4410501" y="5024447"/>
            <a:ext cx="195995" cy="141881"/>
            <a:chOff x="5894825" y="4957102"/>
            <a:chExt cx="195995" cy="141881"/>
          </a:xfrm>
        </p:grpSpPr>
        <p:sp>
          <p:nvSpPr>
            <p:cNvPr id="178" name="Прямоугольник 177"/>
            <p:cNvSpPr/>
            <p:nvPr/>
          </p:nvSpPr>
          <p:spPr>
            <a:xfrm>
              <a:off x="5894825" y="4957343"/>
              <a:ext cx="97998" cy="140476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40"/>
              <a:endPara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992822" y="4957102"/>
              <a:ext cx="97998" cy="141881"/>
            </a:xfrm>
            <a:prstGeom prst="rect">
              <a:avLst/>
            </a:prstGeom>
            <a:solidFill>
              <a:srgbClr val="33CC3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40"/>
              <a:endPara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2" name="Прямоугольник 181"/>
          <p:cNvSpPr/>
          <p:nvPr>
            <p:custDataLst>
              <p:tags r:id="rId16"/>
            </p:custDataLst>
          </p:nvPr>
        </p:nvSpPr>
        <p:spPr>
          <a:xfrm>
            <a:off x="4410501" y="5476266"/>
            <a:ext cx="195995" cy="141881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Box 197"/>
          <p:cNvSpPr txBox="1"/>
          <p:nvPr>
            <p:custDataLst>
              <p:tags r:id="rId17"/>
            </p:custDataLst>
          </p:nvPr>
        </p:nvSpPr>
        <p:spPr>
          <a:xfrm>
            <a:off x="4622438" y="4975572"/>
            <a:ext cx="1975221" cy="23083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в будние дни</a:t>
            </a:r>
          </a:p>
        </p:txBody>
      </p:sp>
      <p:sp>
        <p:nvSpPr>
          <p:cNvPr id="199" name="TextBox 198"/>
          <p:cNvSpPr txBox="1"/>
          <p:nvPr>
            <p:custDataLst>
              <p:tags r:id="rId18"/>
            </p:custDataLst>
          </p:nvPr>
        </p:nvSpPr>
        <p:spPr>
          <a:xfrm>
            <a:off x="4622438" y="5429826"/>
            <a:ext cx="2037697" cy="23081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в воскресенье</a:t>
            </a:r>
          </a:p>
        </p:txBody>
      </p:sp>
      <p:sp>
        <p:nvSpPr>
          <p:cNvPr id="216" name="Прямоугольник 215"/>
          <p:cNvSpPr/>
          <p:nvPr>
            <p:custDataLst>
              <p:tags r:id="rId19"/>
            </p:custDataLst>
          </p:nvPr>
        </p:nvSpPr>
        <p:spPr>
          <a:xfrm>
            <a:off x="4410501" y="5245978"/>
            <a:ext cx="195995" cy="141881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TextBox 217"/>
          <p:cNvSpPr txBox="1"/>
          <p:nvPr>
            <p:custDataLst>
              <p:tags r:id="rId20"/>
            </p:custDataLst>
          </p:nvPr>
        </p:nvSpPr>
        <p:spPr>
          <a:xfrm>
            <a:off x="4622431" y="5199537"/>
            <a:ext cx="1786026" cy="23081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в субботу</a:t>
            </a:r>
          </a:p>
        </p:txBody>
      </p:sp>
      <p:sp>
        <p:nvSpPr>
          <p:cNvPr id="236" name="Прямоугольник 235"/>
          <p:cNvSpPr/>
          <p:nvPr>
            <p:custDataLst>
              <p:tags r:id="rId21"/>
            </p:custDataLst>
          </p:nvPr>
        </p:nvSpPr>
        <p:spPr>
          <a:xfrm>
            <a:off x="6692528" y="5466741"/>
            <a:ext cx="195995" cy="14188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sz="90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>
            <p:custDataLst>
              <p:tags r:id="rId22"/>
            </p:custDataLst>
          </p:nvPr>
        </p:nvSpPr>
        <p:spPr>
          <a:xfrm>
            <a:off x="6888523" y="5429829"/>
            <a:ext cx="2097190" cy="230735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в часы «пик»</a:t>
            </a:r>
          </a:p>
        </p:txBody>
      </p:sp>
      <p:pic>
        <p:nvPicPr>
          <p:cNvPr id="187" name="Picture 301"/>
          <p:cNvPicPr preferRelativeResize="0">
            <a:picLocks noChangeAspect="1"/>
          </p:cNvPicPr>
          <p:nvPr>
            <p:custDataLst>
              <p:tags r:id="rId23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021" y="1101302"/>
            <a:ext cx="675491" cy="278640"/>
          </a:xfrm>
          <a:prstGeom prst="rect">
            <a:avLst/>
          </a:prstGeom>
        </p:spPr>
      </p:pic>
      <p:pic>
        <p:nvPicPr>
          <p:cNvPr id="4" name="Picture 3" descr="quickmag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0800" y="993599"/>
            <a:ext cx="4024800" cy="448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400" y="5616000"/>
            <a:ext cx="3438000" cy="24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Segoe UI"/>
              </a:defRPr>
            </a:pPr>
            <a:r>
              <a:t>МКАД</a:t>
            </a:r>
          </a:p>
        </p:txBody>
      </p:sp>
      <p:pic>
        <p:nvPicPr>
          <p:cNvPr id="7" name="Picture 6" descr="c1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35200" y="1591200"/>
            <a:ext cx="144000" cy="1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8000" y="15515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МКАД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00" y="5778000"/>
            <a:ext cx="3438000" cy="24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Segoe UI"/>
              </a:defRPr>
            </a:pPr>
            <a:r>
              <a:t>Кутузовский проспект</a:t>
            </a:r>
          </a:p>
        </p:txBody>
      </p:sp>
      <p:pic>
        <p:nvPicPr>
          <p:cNvPr id="10" name="Picture 9" descr="c2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35200" y="1846800"/>
            <a:ext cx="144000" cy="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8000" y="18071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Кутузовский проспект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00" y="5940000"/>
            <a:ext cx="3438000" cy="24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Segoe UI"/>
              </a:defRPr>
            </a:pPr>
            <a:r>
              <a:t>Ленинградский проспект</a:t>
            </a:r>
          </a:p>
        </p:txBody>
      </p:sp>
      <p:pic>
        <p:nvPicPr>
          <p:cNvPr id="13" name="Picture 12" descr="c3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35200" y="2102400"/>
            <a:ext cx="144000" cy="14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8000" y="20627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Ленинградский проспект</a:t>
            </a:r>
          </a:p>
        </p:txBody>
      </p:sp>
      <p:pic>
        <p:nvPicPr>
          <p:cNvPr id="15" name="Picture 14" descr="c4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35200" y="2358000"/>
            <a:ext cx="144000" cy="14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18000" y="23183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ТТК</a:t>
            </a:r>
          </a:p>
        </p:txBody>
      </p:sp>
      <p:pic>
        <p:nvPicPr>
          <p:cNvPr id="18" name="Picture 17" descr="c5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435200" y="2613600"/>
            <a:ext cx="144000" cy="144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18000" y="25739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Ленинградское шоссе</a:t>
            </a:r>
          </a:p>
        </p:txBody>
      </p:sp>
      <p:pic>
        <p:nvPicPr>
          <p:cNvPr id="20" name="Picture 19" descr="c6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435200" y="2869200"/>
            <a:ext cx="144000" cy="144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18000" y="28295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Звенигородское шоссе</a:t>
            </a:r>
          </a:p>
        </p:txBody>
      </p:sp>
      <p:pic>
        <p:nvPicPr>
          <p:cNvPr id="22" name="Picture 21" descr="c7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435200" y="3124800"/>
            <a:ext cx="144000" cy="14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18000" y="30851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Ленинский проспект</a:t>
            </a:r>
          </a:p>
        </p:txBody>
      </p:sp>
      <p:pic>
        <p:nvPicPr>
          <p:cNvPr id="24" name="Picture 23" descr="c8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35200" y="3380400"/>
            <a:ext cx="144000" cy="144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18000" y="33407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Волоколамское шоссе</a:t>
            </a:r>
          </a:p>
        </p:txBody>
      </p:sp>
      <p:pic>
        <p:nvPicPr>
          <p:cNvPr id="26" name="Picture 25" descr="c9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435200" y="3636000"/>
            <a:ext cx="144000" cy="144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518000" y="35963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Ярославское шоссе</a:t>
            </a:r>
          </a:p>
        </p:txBody>
      </p:sp>
      <p:pic>
        <p:nvPicPr>
          <p:cNvPr id="28" name="Picture 27" descr="c10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35200" y="3891600"/>
            <a:ext cx="144000" cy="14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18000" y="38519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Алтуфьевское шоссе</a:t>
            </a:r>
          </a:p>
        </p:txBody>
      </p:sp>
      <p:pic>
        <p:nvPicPr>
          <p:cNvPr id="30" name="Picture 29" descr="c11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35200" y="4147200"/>
            <a:ext cx="144000" cy="144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18000" y="41075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Каширское шоссе</a:t>
            </a:r>
          </a:p>
        </p:txBody>
      </p:sp>
      <p:pic>
        <p:nvPicPr>
          <p:cNvPr id="32" name="Picture 31" descr="c12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435200" y="4402800"/>
            <a:ext cx="144000" cy="144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518000" y="43631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Варшавское шоссе</a:t>
            </a:r>
          </a:p>
        </p:txBody>
      </p:sp>
      <p:pic>
        <p:nvPicPr>
          <p:cNvPr id="34" name="Picture 33" descr="c13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435200" y="4658400"/>
            <a:ext cx="144000" cy="144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18000" y="4618799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Волгоградский проспект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5774400" y="1324800"/>
            <a:ext cx="1965960" cy="3671272"/>
            <a:chOff x="0" y="0"/>
            <a:chExt cx="1965960" cy="3737041"/>
          </a:xfrm>
        </p:grpSpPr>
        <p:graphicFrame>
          <p:nvGraphicFramePr>
            <p:cNvPr id="57" name="Диаграмма 56"/>
            <p:cNvGraphicFramePr/>
            <p:nvPr/>
          </p:nvGraphicFramePr>
          <p:xfrm>
            <a:off x="0" y="61153"/>
            <a:ext cx="1965960" cy="36758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3"/>
            </a:graphicData>
          </a:graphic>
        </p:graphicFrame>
        <p:graphicFrame>
          <p:nvGraphicFramePr>
            <p:cNvPr id="58" name="Диаграмма 57"/>
            <p:cNvGraphicFramePr/>
            <p:nvPr/>
          </p:nvGraphicFramePr>
          <p:xfrm>
            <a:off x="1" y="0"/>
            <a:ext cx="1885950" cy="36767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4"/>
            </a:graphicData>
          </a:graphic>
        </p:graphicFrame>
      </p:grpSp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530210"/>
              </p:ext>
            </p:extLst>
          </p:nvPr>
        </p:nvGraphicFramePr>
        <p:xfrm>
          <a:off x="7344000" y="1382400"/>
          <a:ext cx="1619250" cy="361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</p:spTree>
    <p:extLst>
      <p:ext uri="{BB962C8B-B14F-4D97-AF65-F5344CB8AC3E}">
        <p14:creationId xmlns:p14="http://schemas.microsoft.com/office/powerpoint/2010/main" val="29245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Object 23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4759334"/>
              </p:ext>
            </p:extLst>
          </p:nvPr>
        </p:nvGraphicFramePr>
        <p:xfrm>
          <a:off x="1601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73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01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defTabSz="913240"/>
            <a:endParaRPr lang="ru-RU" sz="800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239" name="Rectangle 150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320" y="813745"/>
            <a:ext cx="120545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94878"/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Карта магистралей</a:t>
            </a:r>
          </a:p>
        </p:txBody>
      </p:sp>
      <p:sp>
        <p:nvSpPr>
          <p:cNvPr id="240" name="Rectangle 150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41558" y="813745"/>
            <a:ext cx="22961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94878"/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скорость* за неделю,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км/ч</a:t>
            </a:r>
          </a:p>
        </p:txBody>
      </p:sp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293221" y="5465168"/>
            <a:ext cx="3300709" cy="246094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10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Наиболее медленные магистрали в будние дни: </a:t>
            </a:r>
          </a:p>
        </p:txBody>
      </p:sp>
      <p:sp>
        <p:nvSpPr>
          <p:cNvPr id="87" name="TextBox 86"/>
          <p:cNvSpPr txBox="1"/>
          <p:nvPr>
            <p:custDataLst>
              <p:tags r:id="rId7"/>
            </p:custDataLst>
          </p:nvPr>
        </p:nvSpPr>
        <p:spPr>
          <a:xfrm>
            <a:off x="6864248" y="5099933"/>
            <a:ext cx="2097190" cy="230735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менее 30км/ч</a:t>
            </a:r>
          </a:p>
        </p:txBody>
      </p:sp>
      <p:sp>
        <p:nvSpPr>
          <p:cNvPr id="102" name="McK 5. Source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69521" y="6429101"/>
            <a:ext cx="770509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8760" indent="-608760" defTabSz="894115">
              <a:tabLst>
                <a:tab pos="611930" algn="l"/>
              </a:tabLst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информационно-аналитическое управление транспортного планирования ГКУ ЦОДД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Самые медленные магистрали города за неделю</a:t>
            </a:r>
          </a:p>
        </p:txBody>
      </p:sp>
      <p:sp>
        <p:nvSpPr>
          <p:cNvPr id="105" name="TextBox 104"/>
          <p:cNvSpPr txBox="1"/>
          <p:nvPr>
            <p:custDataLst>
              <p:tags r:id="rId10"/>
            </p:custDataLst>
          </p:nvPr>
        </p:nvSpPr>
        <p:spPr>
          <a:xfrm>
            <a:off x="4370876" y="5666495"/>
            <a:ext cx="4557317" cy="646331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*по данным ЦОДД средняя скорость движения на магистралях рассчитывается с учетом направления основного автомобильного потока: </a:t>
            </a:r>
          </a:p>
          <a:p>
            <a:pPr marL="171213" indent="-171213" defTabSz="913240"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сторону центра до 15.00 </a:t>
            </a:r>
          </a:p>
          <a:p>
            <a:pPr marL="171213" indent="-171213" defTabSz="913240"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сторону области после 15.00.</a:t>
            </a:r>
          </a:p>
        </p:txBody>
      </p:sp>
      <p:grpSp>
        <p:nvGrpSpPr>
          <p:cNvPr id="106" name="Группа 105"/>
          <p:cNvGrpSpPr/>
          <p:nvPr>
            <p:custDataLst>
              <p:tags r:id="rId11"/>
            </p:custDataLst>
          </p:nvPr>
        </p:nvGrpSpPr>
        <p:grpSpPr>
          <a:xfrm>
            <a:off x="4406350" y="4910407"/>
            <a:ext cx="195995" cy="141881"/>
            <a:chOff x="5894825" y="4957102"/>
            <a:chExt cx="195995" cy="141881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5894825" y="4957343"/>
              <a:ext cx="97998" cy="140476"/>
            </a:xfrm>
            <a:prstGeom prst="rect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40"/>
              <a:endPara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992822" y="4957102"/>
              <a:ext cx="97998" cy="141881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40"/>
              <a:endPara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TextBox 110"/>
          <p:cNvSpPr txBox="1"/>
          <p:nvPr>
            <p:custDataLst>
              <p:tags r:id="rId12"/>
            </p:custDataLst>
          </p:nvPr>
        </p:nvSpPr>
        <p:spPr>
          <a:xfrm>
            <a:off x="4618055" y="4864927"/>
            <a:ext cx="1975221" cy="23083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в будние дни</a:t>
            </a:r>
          </a:p>
        </p:txBody>
      </p:sp>
      <p:sp>
        <p:nvSpPr>
          <p:cNvPr id="115" name="Прямоугольник 114"/>
          <p:cNvSpPr/>
          <p:nvPr>
            <p:custDataLst>
              <p:tags r:id="rId13"/>
            </p:custDataLst>
          </p:nvPr>
        </p:nvSpPr>
        <p:spPr>
          <a:xfrm>
            <a:off x="4406350" y="5361904"/>
            <a:ext cx="195995" cy="141881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14"/>
            </p:custDataLst>
          </p:nvPr>
        </p:nvSpPr>
        <p:spPr>
          <a:xfrm>
            <a:off x="4618064" y="5324988"/>
            <a:ext cx="2037697" cy="23081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в воскресенье</a:t>
            </a:r>
          </a:p>
        </p:txBody>
      </p:sp>
      <p:sp>
        <p:nvSpPr>
          <p:cNvPr id="117" name="Прямоугольник 116"/>
          <p:cNvSpPr/>
          <p:nvPr>
            <p:custDataLst>
              <p:tags r:id="rId15"/>
            </p:custDataLst>
          </p:nvPr>
        </p:nvSpPr>
        <p:spPr>
          <a:xfrm>
            <a:off x="4406350" y="5134941"/>
            <a:ext cx="195995" cy="141881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16"/>
            </p:custDataLst>
          </p:nvPr>
        </p:nvSpPr>
        <p:spPr>
          <a:xfrm>
            <a:off x="4618057" y="5098024"/>
            <a:ext cx="1786026" cy="23081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в субботу</a:t>
            </a:r>
          </a:p>
        </p:txBody>
      </p:sp>
      <p:sp>
        <p:nvSpPr>
          <p:cNvPr id="204" name="Прямоугольник 203"/>
          <p:cNvSpPr/>
          <p:nvPr>
            <p:custDataLst>
              <p:tags r:id="rId17"/>
            </p:custDataLst>
          </p:nvPr>
        </p:nvSpPr>
        <p:spPr>
          <a:xfrm>
            <a:off x="6668255" y="5361904"/>
            <a:ext cx="195995" cy="14188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sz="90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TextBox 205"/>
          <p:cNvSpPr txBox="1"/>
          <p:nvPr>
            <p:custDataLst>
              <p:tags r:id="rId18"/>
            </p:custDataLst>
          </p:nvPr>
        </p:nvSpPr>
        <p:spPr>
          <a:xfrm>
            <a:off x="6864248" y="5324988"/>
            <a:ext cx="2097190" cy="230735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в часы «пик»</a:t>
            </a:r>
          </a:p>
        </p:txBody>
      </p:sp>
      <p:pic>
        <p:nvPicPr>
          <p:cNvPr id="119" name="Рисунок 11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416576" y="1056798"/>
            <a:ext cx="350597" cy="442057"/>
          </a:xfrm>
          <a:prstGeom prst="rect">
            <a:avLst/>
          </a:prstGeom>
        </p:spPr>
      </p:pic>
      <p:sp>
        <p:nvSpPr>
          <p:cNvPr id="86" name="TextBox 85"/>
          <p:cNvSpPr txBox="1"/>
          <p:nvPr>
            <p:custDataLst>
              <p:tags r:id="rId20"/>
            </p:custDataLst>
          </p:nvPr>
        </p:nvSpPr>
        <p:spPr>
          <a:xfrm>
            <a:off x="6864251" y="4864930"/>
            <a:ext cx="2010365" cy="230735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defTabSz="913240"/>
            <a:r>
              <a:rPr lang="ru-RU" sz="9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Скорость движения более 30км/ч</a:t>
            </a:r>
          </a:p>
        </p:txBody>
      </p:sp>
      <p:pic>
        <p:nvPicPr>
          <p:cNvPr id="126" name="Picture 301"/>
          <p:cNvPicPr preferRelativeResize="0"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373" y="1101302"/>
            <a:ext cx="675491" cy="278640"/>
          </a:xfrm>
          <a:prstGeom prst="rect">
            <a:avLst/>
          </a:prstGeom>
        </p:spPr>
      </p:pic>
      <p:sp>
        <p:nvSpPr>
          <p:cNvPr id="84" name="Прямоугольник 83"/>
          <p:cNvSpPr/>
          <p:nvPr>
            <p:custDataLst>
              <p:tags r:id="rId22"/>
            </p:custDataLst>
          </p:nvPr>
        </p:nvSpPr>
        <p:spPr>
          <a:xfrm>
            <a:off x="6668256" y="4909946"/>
            <a:ext cx="195995" cy="141881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sz="90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>
            <p:custDataLst>
              <p:tags r:id="rId23"/>
            </p:custDataLst>
          </p:nvPr>
        </p:nvSpPr>
        <p:spPr>
          <a:xfrm>
            <a:off x="6668255" y="5134941"/>
            <a:ext cx="195995" cy="141881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7" rIns="91312" bIns="45657" rtlCol="0" anchor="ctr"/>
          <a:lstStyle/>
          <a:p>
            <a:pPr algn="ctr" defTabSz="913240"/>
            <a:endParaRPr lang="ru-RU" sz="90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lowmag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1600" y="1000799"/>
            <a:ext cx="4024800" cy="4485600"/>
          </a:xfrm>
          <a:prstGeom prst="rect">
            <a:avLst/>
          </a:prstGeom>
        </p:spPr>
      </p:pic>
      <p:pic>
        <p:nvPicPr>
          <p:cNvPr id="4" name="Picture 3" descr="c1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35200" y="1655999"/>
            <a:ext cx="144000" cy="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6400" y="16164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Вернадского проспект</a:t>
            </a:r>
          </a:p>
        </p:txBody>
      </p:sp>
      <p:pic>
        <p:nvPicPr>
          <p:cNvPr id="7" name="Picture 6" descr="c2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35200" y="1918799"/>
            <a:ext cx="144000" cy="1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6400" y="18792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Садовое кольцо</a:t>
            </a:r>
          </a:p>
        </p:txBody>
      </p:sp>
      <p:pic>
        <p:nvPicPr>
          <p:cNvPr id="9" name="Picture 8" descr="c3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35200" y="2181599"/>
            <a:ext cx="144000" cy="14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400" y="21420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Липецкая улица</a:t>
            </a:r>
          </a:p>
        </p:txBody>
      </p:sp>
      <p:pic>
        <p:nvPicPr>
          <p:cNvPr id="11" name="Picture 10" descr="c4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35200" y="2444399"/>
            <a:ext cx="144000" cy="14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6400" y="24048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Дмитровское шоссе</a:t>
            </a:r>
          </a:p>
        </p:txBody>
      </p:sp>
      <p:pic>
        <p:nvPicPr>
          <p:cNvPr id="13" name="Picture 12" descr="c5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435200" y="2707199"/>
            <a:ext cx="144000" cy="14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6400" y="26676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Профсоюзная улица</a:t>
            </a:r>
          </a:p>
        </p:txBody>
      </p:sp>
      <p:pic>
        <p:nvPicPr>
          <p:cNvPr id="15" name="Picture 14" descr="c6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435200" y="2969999"/>
            <a:ext cx="144000" cy="14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6400" y="29304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Мичуринский проспект</a:t>
            </a:r>
          </a:p>
        </p:txBody>
      </p:sp>
      <p:pic>
        <p:nvPicPr>
          <p:cNvPr id="17" name="Picture 16" descr="c7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435200" y="3232799"/>
            <a:ext cx="144000" cy="14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96400" y="31932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Андропова проспект</a:t>
            </a:r>
          </a:p>
        </p:txBody>
      </p:sp>
      <p:pic>
        <p:nvPicPr>
          <p:cNvPr id="19" name="Picture 18" descr="c8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35200" y="3495599"/>
            <a:ext cx="144000" cy="14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96400" y="34560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Люблинская улица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400" y="5940000"/>
            <a:ext cx="3438000" cy="24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Segoe UI"/>
              </a:defRPr>
            </a:pPr>
            <a:r>
              <a:t>Энтузиастов шоссе</a:t>
            </a:r>
          </a:p>
        </p:txBody>
      </p:sp>
      <p:pic>
        <p:nvPicPr>
          <p:cNvPr id="22" name="Picture 21" descr="c9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435200" y="3758399"/>
            <a:ext cx="144000" cy="14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96400" y="37188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Энтузиастов шоссе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400" y="5778000"/>
            <a:ext cx="3438000" cy="24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Segoe UI"/>
              </a:defRPr>
            </a:pPr>
            <a:r>
              <a:t>Рязанский проспект</a:t>
            </a:r>
          </a:p>
        </p:txBody>
      </p:sp>
      <p:pic>
        <p:nvPicPr>
          <p:cNvPr id="25" name="Picture 24" descr="c10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35200" y="4021199"/>
            <a:ext cx="144000" cy="144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96400" y="39816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Рязанский проспект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400" y="5616000"/>
            <a:ext cx="3438000" cy="24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latin typeface="Segoe UI"/>
              </a:defRPr>
            </a:pPr>
            <a:r>
              <a:t>Щелковское шоссе</a:t>
            </a:r>
          </a:p>
        </p:txBody>
      </p:sp>
      <p:pic>
        <p:nvPicPr>
          <p:cNvPr id="28" name="Picture 27" descr="c11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35200" y="4283999"/>
            <a:ext cx="144000" cy="14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96400" y="4244400"/>
            <a:ext cx="1296000" cy="19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Щелковское шоссе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5785200" y="1375200"/>
            <a:ext cx="1965960" cy="3259014"/>
            <a:chOff x="0" y="0"/>
            <a:chExt cx="1965960" cy="3745588"/>
          </a:xfrm>
        </p:grpSpPr>
        <p:graphicFrame>
          <p:nvGraphicFramePr>
            <p:cNvPr id="53" name="Диаграмма 52"/>
            <p:cNvGraphicFramePr/>
            <p:nvPr/>
          </p:nvGraphicFramePr>
          <p:xfrm>
            <a:off x="0" y="69700"/>
            <a:ext cx="1965960" cy="36758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1"/>
            </a:graphicData>
          </a:graphic>
        </p:graphicFrame>
        <p:graphicFrame>
          <p:nvGraphicFramePr>
            <p:cNvPr id="54" name="Диаграмма 53"/>
            <p:cNvGraphicFramePr/>
            <p:nvPr/>
          </p:nvGraphicFramePr>
          <p:xfrm>
            <a:off x="1" y="0"/>
            <a:ext cx="1885950" cy="36767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2"/>
            </a:graphicData>
          </a:graphic>
        </p:graphicFrame>
      </p:grp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683075"/>
              </p:ext>
            </p:extLst>
          </p:nvPr>
        </p:nvGraphicFramePr>
        <p:xfrm>
          <a:off x="7344000" y="1458000"/>
          <a:ext cx="1619250" cy="316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</p:spTree>
    <p:extLst>
      <p:ext uri="{BB962C8B-B14F-4D97-AF65-F5344CB8AC3E}">
        <p14:creationId xmlns:p14="http://schemas.microsoft.com/office/powerpoint/2010/main" val="21794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958109"/>
              </p:ext>
            </p:extLst>
          </p:nvPr>
        </p:nvGraphicFramePr>
        <p:xfrm>
          <a:off x="0" y="258519"/>
          <a:ext cx="143612" cy="14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9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0" y="258519"/>
                        <a:ext cx="143612" cy="14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40492" y="162206"/>
            <a:ext cx="8468441" cy="316947"/>
          </a:xfrm>
          <a:prstGeom prst="rect">
            <a:avLst/>
          </a:prstGeom>
        </p:spPr>
        <p:txBody>
          <a:bodyPr lIns="89601" tIns="44802" rIns="89601" bIns="44802"/>
          <a:lstStyle>
            <a:lvl1pPr algn="l" defTabSz="957008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88460" algn="l"/>
              </a:tabLst>
              <a:defRPr sz="21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2pPr>
            <a:lvl3pPr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3pPr>
            <a:lvl4pPr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4pPr>
            <a:lvl5pPr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5pPr>
            <a:lvl6pPr marL="488685"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77371"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466055"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954741" algn="l" defTabSz="957008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600" kern="0" dirty="0">
                <a:solidFill>
                  <a:srgbClr val="000000"/>
                </a:solidFill>
              </a:rPr>
              <a:t>Карта наибольших заторов в местах ремонтных работ за будние дни</a:t>
            </a:r>
            <a:r>
              <a:rPr lang="en-US" sz="1600" kern="0" dirty="0">
                <a:solidFill>
                  <a:srgbClr val="000000"/>
                </a:solidFill>
              </a:rPr>
              <a:t> </a:t>
            </a:r>
            <a:r>
              <a:rPr lang="ru-RU" sz="1600" kern="0" dirty="0">
                <a:solidFill>
                  <a:srgbClr val="000000"/>
                </a:solidFill>
              </a:rPr>
              <a:t>недели </a:t>
            </a:r>
          </a:p>
          <a:p>
            <a:r>
              <a:rPr lang="ru-RU" sz="1600" kern="0" dirty="0">
                <a:solidFill>
                  <a:srgbClr val="000000"/>
                </a:solidFill>
              </a:rPr>
              <a:t>(25 – 29 января 2016)</a:t>
            </a:r>
          </a:p>
        </p:txBody>
      </p:sp>
      <p:sp>
        <p:nvSpPr>
          <p:cNvPr id="8" name="Полилиния 7"/>
          <p:cNvSpPr/>
          <p:nvPr>
            <p:custDataLst>
              <p:tags r:id="rId4"/>
            </p:custDataLst>
          </p:nvPr>
        </p:nvSpPr>
        <p:spPr>
          <a:xfrm>
            <a:off x="228252" y="5774118"/>
            <a:ext cx="245099" cy="0"/>
          </a:xfrm>
          <a:custGeom>
            <a:avLst/>
            <a:gdLst>
              <a:gd name="connsiteX0" fmla="*/ 0 w 250092"/>
              <a:gd name="connsiteY0" fmla="*/ 0 h 0"/>
              <a:gd name="connsiteX1" fmla="*/ 250092 w 25009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092">
                <a:moveTo>
                  <a:pt x="0" y="0"/>
                </a:moveTo>
                <a:lnTo>
                  <a:pt x="250092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84" name="TextBox 83"/>
          <p:cNvSpPr txBox="1"/>
          <p:nvPr>
            <p:custDataLst>
              <p:tags r:id="rId5"/>
            </p:custDataLst>
          </p:nvPr>
        </p:nvSpPr>
        <p:spPr>
          <a:xfrm>
            <a:off x="468387" y="5628058"/>
            <a:ext cx="990489" cy="275153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pPr defTabSz="896017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800" dirty="0">
                <a:solidFill>
                  <a:srgbClr val="000000"/>
                </a:solidFill>
                <a:latin typeface="Arial"/>
              </a:rPr>
              <a:t>участок затора</a:t>
            </a:r>
          </a:p>
        </p:txBody>
      </p:sp>
      <p:pic>
        <p:nvPicPr>
          <p:cNvPr id="42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5" y="5867752"/>
            <a:ext cx="172122" cy="1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>
            <p:custDataLst>
              <p:tags r:id="rId7"/>
            </p:custDataLst>
          </p:nvPr>
        </p:nvSpPr>
        <p:spPr>
          <a:xfrm>
            <a:off x="446543" y="5878780"/>
            <a:ext cx="1537113" cy="213598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pPr defTabSz="896017" fontAlgn="auto"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800" dirty="0">
                <a:solidFill>
                  <a:srgbClr val="000000"/>
                </a:solidFill>
                <a:latin typeface="Arial"/>
              </a:rPr>
              <a:t>согласованное перекрытие</a:t>
            </a:r>
            <a:endParaRPr lang="ru-RU" sz="7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0" y="6068494"/>
            <a:ext cx="183031" cy="1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>
            <p:custDataLst>
              <p:tags r:id="rId9"/>
            </p:custDataLst>
          </p:nvPr>
        </p:nvSpPr>
        <p:spPr>
          <a:xfrm>
            <a:off x="446204" y="6079073"/>
            <a:ext cx="1658941" cy="213598"/>
          </a:xfrm>
          <a:prstGeom prst="rect">
            <a:avLst/>
          </a:prstGeom>
          <a:noFill/>
        </p:spPr>
        <p:txBody>
          <a:bodyPr wrap="none" lIns="89601" tIns="44802" rIns="89601" bIns="44802" rtlCol="0">
            <a:spAutoFit/>
          </a:bodyPr>
          <a:lstStyle/>
          <a:p>
            <a:pPr defTabSz="896017" fontAlgn="auto">
              <a:spcBef>
                <a:spcPts val="0"/>
              </a:spcBef>
              <a:spcAft>
                <a:spcPts val="0"/>
              </a:spcAft>
            </a:pPr>
            <a:r>
              <a:rPr lang="ru-RU" sz="700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800" dirty="0">
                <a:solidFill>
                  <a:srgbClr val="000000"/>
                </a:solidFill>
                <a:latin typeface="Arial"/>
              </a:rPr>
              <a:t>несогласованное перекрытие</a:t>
            </a:r>
          </a:p>
        </p:txBody>
      </p:sp>
      <p:sp>
        <p:nvSpPr>
          <p:cNvPr id="70" name="TextBox 69"/>
          <p:cNvSpPr txBox="1"/>
          <p:nvPr>
            <p:custDataLst>
              <p:tags r:id="rId10"/>
            </p:custDataLst>
          </p:nvPr>
        </p:nvSpPr>
        <p:spPr>
          <a:xfrm>
            <a:off x="3981695" y="5760271"/>
            <a:ext cx="4521534" cy="346960"/>
          </a:xfrm>
          <a:prstGeom prst="rect">
            <a:avLst/>
          </a:prstGeom>
          <a:noFill/>
        </p:spPr>
        <p:txBody>
          <a:bodyPr wrap="square" lIns="89601" tIns="44802" rIns="89601" bIns="44802" rtlCol="0">
            <a:spAutoFit/>
          </a:bodyPr>
          <a:lstStyle/>
          <a:p>
            <a:pPr defTabSz="896017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Arial"/>
              </a:rPr>
              <a:t>- максимальное время проезда в «часы пик», зафиксированное в течение недели</a:t>
            </a:r>
            <a:endParaRPr lang="en-US" sz="800" dirty="0">
              <a:solidFill>
                <a:srgbClr val="000000"/>
              </a:solidFill>
              <a:latin typeface="Arial"/>
            </a:endParaRPr>
          </a:p>
          <a:p>
            <a:pPr defTabSz="896017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000000"/>
                </a:solidFill>
                <a:latin typeface="Arial"/>
              </a:rPr>
              <a:t>2 </a:t>
            </a:r>
            <a:r>
              <a:rPr lang="ru-RU" sz="800" dirty="0">
                <a:solidFill>
                  <a:srgbClr val="000000"/>
                </a:solidFill>
                <a:latin typeface="Arial"/>
              </a:rPr>
              <a:t>- суммарное число ДТП за </a:t>
            </a:r>
            <a:r>
              <a:rPr lang="ru-RU" sz="800" dirty="0" smtClean="0">
                <a:solidFill>
                  <a:srgbClr val="000000"/>
                </a:solidFill>
                <a:latin typeface="Arial"/>
              </a:rPr>
              <a:t>неделю</a:t>
            </a:r>
            <a:endParaRPr lang="ru-RU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25604264"/>
              </p:ext>
            </p:extLst>
          </p:nvPr>
        </p:nvGraphicFramePr>
        <p:xfrm>
          <a:off x="3747305" y="1069544"/>
          <a:ext cx="5006169" cy="4543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27"/>
                <a:gridCol w="1178664"/>
                <a:gridCol w="1256531"/>
                <a:gridCol w="990823"/>
                <a:gridCol w="817423"/>
                <a:gridCol w="601801"/>
              </a:tblGrid>
              <a:tr h="424643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Магистраль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Участок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  Время проезда</a:t>
                      </a:r>
                      <a:r>
                        <a:rPr lang="ru-RU" sz="9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9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Потеря времени от перекрытий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1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Число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 ДТП</a:t>
                      </a:r>
                      <a:r>
                        <a:rPr lang="ru-RU" sz="9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Волгоградский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пр-т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(в центр)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Ташкентская ул. – Волжский бул.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138 мин 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(вторник утро)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 мин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Рязанский пр-т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(в центр)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ул.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Паперника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Газгольдерная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ул.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 мин (понедельник утро)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 мин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Ш. Энтузиастов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(в центр)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Главная ал. –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ул.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Буракова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мин 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(среда утро)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мин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</a:tr>
              <a:tr h="397087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Волгоградский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пр-т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(в обл.)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м.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Волгоградский проспект – Волжский бул.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 мин 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(вторник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вечер)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мин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120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Щелковское ш.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(в центр)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Новосибирская ул. – Монтажная ул.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 мин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(среда утро)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 мин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Ш. Энтузиастов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(в обл.)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Душинская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ул. – </a:t>
                      </a:r>
                    </a:p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2-я Владимирская ул.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мин 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(вторник вечер)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мин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Нижегородская ул.</a:t>
                      </a:r>
                    </a:p>
                    <a:p>
                      <a:pPr marL="0" marR="0" indent="0" algn="ctr" defTabSz="932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(в обл.)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Нижегородский пер. –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Газгольдерная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ул.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 мин 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(среда вечер)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мин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Пр-т Андропова </a:t>
                      </a:r>
                    </a:p>
                    <a:p>
                      <a:pPr marL="0" marR="0" indent="0" algn="ctr" defTabSz="932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(в обл.)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ТТК – </a:t>
                      </a:r>
                    </a:p>
                    <a:p>
                      <a:pPr marL="0" marR="0" indent="0" algn="ctr" defTabSz="932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Проектируемый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-д №4062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 мин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(вторник вечер)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мин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217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Пр-т Андропова (в центр)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ул. Садовая слобода –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Нагатинская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наб.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 мин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(среда утро)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мин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6D"/>
                    </a:solidFill>
                  </a:tcPr>
                </a:tc>
              </a:tr>
              <a:tr h="40516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Садовое кольцо (внешняя сторона)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Верхняя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Сыромятническая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ул. – Новая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Басманная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ул.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 мин 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(четверг вечер)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мин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2" name="Picture 2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7" r="3779"/>
          <a:stretch/>
        </p:blipFill>
        <p:spPr bwMode="auto">
          <a:xfrm>
            <a:off x="73198" y="1059894"/>
            <a:ext cx="3631249" cy="45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339"/>
          <p:cNvSpPr/>
          <p:nvPr>
            <p:custDataLst>
              <p:tags r:id="rId13"/>
            </p:custDataLst>
          </p:nvPr>
        </p:nvSpPr>
        <p:spPr>
          <a:xfrm>
            <a:off x="2125861" y="3695405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Oval 339"/>
          <p:cNvSpPr/>
          <p:nvPr>
            <p:custDataLst>
              <p:tags r:id="rId14"/>
            </p:custDataLst>
          </p:nvPr>
        </p:nvSpPr>
        <p:spPr>
          <a:xfrm>
            <a:off x="2308037" y="3274484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Oval 339"/>
          <p:cNvSpPr/>
          <p:nvPr>
            <p:custDataLst>
              <p:tags r:id="rId15"/>
            </p:custDataLst>
          </p:nvPr>
        </p:nvSpPr>
        <p:spPr>
          <a:xfrm>
            <a:off x="3131493" y="3595340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Oval 339"/>
          <p:cNvSpPr/>
          <p:nvPr>
            <p:custDataLst>
              <p:tags r:id="rId16"/>
            </p:custDataLst>
          </p:nvPr>
        </p:nvSpPr>
        <p:spPr>
          <a:xfrm>
            <a:off x="3191134" y="3403414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Полилиния 9"/>
          <p:cNvSpPr/>
          <p:nvPr>
            <p:custDataLst>
              <p:tags r:id="rId17"/>
            </p:custDataLst>
          </p:nvPr>
        </p:nvSpPr>
        <p:spPr>
          <a:xfrm>
            <a:off x="2911194" y="3684515"/>
            <a:ext cx="559885" cy="206845"/>
          </a:xfrm>
          <a:custGeom>
            <a:avLst/>
            <a:gdLst>
              <a:gd name="connsiteX0" fmla="*/ 390525 w 390525"/>
              <a:gd name="connsiteY0" fmla="*/ 78581 h 78581"/>
              <a:gd name="connsiteX1" fmla="*/ 323850 w 390525"/>
              <a:gd name="connsiteY1" fmla="*/ 64293 h 78581"/>
              <a:gd name="connsiteX2" fmla="*/ 252412 w 390525"/>
              <a:gd name="connsiteY2" fmla="*/ 45243 h 78581"/>
              <a:gd name="connsiteX3" fmla="*/ 183356 w 390525"/>
              <a:gd name="connsiteY3" fmla="*/ 30956 h 78581"/>
              <a:gd name="connsiteX4" fmla="*/ 109537 w 390525"/>
              <a:gd name="connsiteY4" fmla="*/ 11906 h 78581"/>
              <a:gd name="connsiteX5" fmla="*/ 0 w 390525"/>
              <a:gd name="connsiteY5" fmla="*/ 0 h 78581"/>
              <a:gd name="connsiteX0" fmla="*/ 479492 w 479492"/>
              <a:gd name="connsiteY0" fmla="*/ 106858 h 106858"/>
              <a:gd name="connsiteX1" fmla="*/ 323850 w 479492"/>
              <a:gd name="connsiteY1" fmla="*/ 64293 h 106858"/>
              <a:gd name="connsiteX2" fmla="*/ 252412 w 479492"/>
              <a:gd name="connsiteY2" fmla="*/ 45243 h 106858"/>
              <a:gd name="connsiteX3" fmla="*/ 183356 w 479492"/>
              <a:gd name="connsiteY3" fmla="*/ 30956 h 106858"/>
              <a:gd name="connsiteX4" fmla="*/ 109537 w 479492"/>
              <a:gd name="connsiteY4" fmla="*/ 11906 h 106858"/>
              <a:gd name="connsiteX5" fmla="*/ 0 w 479492"/>
              <a:gd name="connsiteY5" fmla="*/ 0 h 106858"/>
              <a:gd name="connsiteX0" fmla="*/ 427066 w 427066"/>
              <a:gd name="connsiteY0" fmla="*/ 95075 h 95075"/>
              <a:gd name="connsiteX1" fmla="*/ 323850 w 427066"/>
              <a:gd name="connsiteY1" fmla="*/ 64293 h 95075"/>
              <a:gd name="connsiteX2" fmla="*/ 252412 w 427066"/>
              <a:gd name="connsiteY2" fmla="*/ 45243 h 95075"/>
              <a:gd name="connsiteX3" fmla="*/ 183356 w 427066"/>
              <a:gd name="connsiteY3" fmla="*/ 30956 h 95075"/>
              <a:gd name="connsiteX4" fmla="*/ 109537 w 427066"/>
              <a:gd name="connsiteY4" fmla="*/ 11906 h 95075"/>
              <a:gd name="connsiteX5" fmla="*/ 0 w 427066"/>
              <a:gd name="connsiteY5" fmla="*/ 0 h 95075"/>
              <a:gd name="connsiteX0" fmla="*/ 357164 w 357164"/>
              <a:gd name="connsiteY0" fmla="*/ 69940 h 69940"/>
              <a:gd name="connsiteX1" fmla="*/ 323850 w 357164"/>
              <a:gd name="connsiteY1" fmla="*/ 64293 h 69940"/>
              <a:gd name="connsiteX2" fmla="*/ 252412 w 357164"/>
              <a:gd name="connsiteY2" fmla="*/ 45243 h 69940"/>
              <a:gd name="connsiteX3" fmla="*/ 183356 w 357164"/>
              <a:gd name="connsiteY3" fmla="*/ 30956 h 69940"/>
              <a:gd name="connsiteX4" fmla="*/ 109537 w 357164"/>
              <a:gd name="connsiteY4" fmla="*/ 11906 h 69940"/>
              <a:gd name="connsiteX5" fmla="*/ 0 w 357164"/>
              <a:gd name="connsiteY5" fmla="*/ 0 h 69940"/>
              <a:gd name="connsiteX0" fmla="*/ 681257 w 681257"/>
              <a:gd name="connsiteY0" fmla="*/ 220751 h 220751"/>
              <a:gd name="connsiteX1" fmla="*/ 323850 w 681257"/>
              <a:gd name="connsiteY1" fmla="*/ 64293 h 220751"/>
              <a:gd name="connsiteX2" fmla="*/ 252412 w 681257"/>
              <a:gd name="connsiteY2" fmla="*/ 45243 h 220751"/>
              <a:gd name="connsiteX3" fmla="*/ 183356 w 681257"/>
              <a:gd name="connsiteY3" fmla="*/ 30956 h 220751"/>
              <a:gd name="connsiteX4" fmla="*/ 109537 w 681257"/>
              <a:gd name="connsiteY4" fmla="*/ 11906 h 220751"/>
              <a:gd name="connsiteX5" fmla="*/ 0 w 681257"/>
              <a:gd name="connsiteY5" fmla="*/ 0 h 220751"/>
              <a:gd name="connsiteX0" fmla="*/ 681257 w 681257"/>
              <a:gd name="connsiteY0" fmla="*/ 220751 h 220751"/>
              <a:gd name="connsiteX1" fmla="*/ 515956 w 681257"/>
              <a:gd name="connsiteY1" fmla="*/ 123293 h 220751"/>
              <a:gd name="connsiteX2" fmla="*/ 323850 w 681257"/>
              <a:gd name="connsiteY2" fmla="*/ 64293 h 220751"/>
              <a:gd name="connsiteX3" fmla="*/ 252412 w 681257"/>
              <a:gd name="connsiteY3" fmla="*/ 45243 h 220751"/>
              <a:gd name="connsiteX4" fmla="*/ 183356 w 681257"/>
              <a:gd name="connsiteY4" fmla="*/ 30956 h 220751"/>
              <a:gd name="connsiteX5" fmla="*/ 109537 w 681257"/>
              <a:gd name="connsiteY5" fmla="*/ 11906 h 220751"/>
              <a:gd name="connsiteX6" fmla="*/ 0 w 681257"/>
              <a:gd name="connsiteY6" fmla="*/ 0 h 220751"/>
              <a:gd name="connsiteX0" fmla="*/ 571720 w 571720"/>
              <a:gd name="connsiteY0" fmla="*/ 208845 h 208845"/>
              <a:gd name="connsiteX1" fmla="*/ 406419 w 571720"/>
              <a:gd name="connsiteY1" fmla="*/ 111387 h 208845"/>
              <a:gd name="connsiteX2" fmla="*/ 214313 w 571720"/>
              <a:gd name="connsiteY2" fmla="*/ 52387 h 208845"/>
              <a:gd name="connsiteX3" fmla="*/ 142875 w 571720"/>
              <a:gd name="connsiteY3" fmla="*/ 33337 h 208845"/>
              <a:gd name="connsiteX4" fmla="*/ 73819 w 571720"/>
              <a:gd name="connsiteY4" fmla="*/ 19050 h 208845"/>
              <a:gd name="connsiteX5" fmla="*/ 0 w 571720"/>
              <a:gd name="connsiteY5" fmla="*/ 0 h 20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20" h="208845">
                <a:moveTo>
                  <a:pt x="571720" y="208845"/>
                </a:moveTo>
                <a:cubicBezTo>
                  <a:pt x="543375" y="196137"/>
                  <a:pt x="465987" y="137463"/>
                  <a:pt x="406419" y="111387"/>
                </a:cubicBezTo>
                <a:cubicBezTo>
                  <a:pt x="346851" y="85311"/>
                  <a:pt x="258237" y="65395"/>
                  <a:pt x="214313" y="52387"/>
                </a:cubicBezTo>
                <a:cubicBezTo>
                  <a:pt x="170389" y="39379"/>
                  <a:pt x="166291" y="38893"/>
                  <a:pt x="142875" y="33337"/>
                </a:cubicBezTo>
                <a:cubicBezTo>
                  <a:pt x="119459" y="27781"/>
                  <a:pt x="97631" y="24606"/>
                  <a:pt x="73819" y="19050"/>
                </a:cubicBezTo>
                <a:cubicBezTo>
                  <a:pt x="50007" y="13494"/>
                  <a:pt x="30559" y="5159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4" name="Полилиния 13"/>
          <p:cNvSpPr/>
          <p:nvPr>
            <p:custDataLst>
              <p:tags r:id="rId18"/>
            </p:custDataLst>
          </p:nvPr>
        </p:nvSpPr>
        <p:spPr>
          <a:xfrm>
            <a:off x="2796928" y="3409229"/>
            <a:ext cx="487459" cy="178949"/>
          </a:xfrm>
          <a:custGeom>
            <a:avLst/>
            <a:gdLst>
              <a:gd name="connsiteX0" fmla="*/ 390525 w 390525"/>
              <a:gd name="connsiteY0" fmla="*/ 142977 h 142977"/>
              <a:gd name="connsiteX1" fmla="*/ 326231 w 390525"/>
              <a:gd name="connsiteY1" fmla="*/ 107259 h 142977"/>
              <a:gd name="connsiteX2" fmla="*/ 278606 w 390525"/>
              <a:gd name="connsiteY2" fmla="*/ 81065 h 142977"/>
              <a:gd name="connsiteX3" fmla="*/ 202406 w 390525"/>
              <a:gd name="connsiteY3" fmla="*/ 38202 h 142977"/>
              <a:gd name="connsiteX4" fmla="*/ 150019 w 390525"/>
              <a:gd name="connsiteY4" fmla="*/ 19152 h 142977"/>
              <a:gd name="connsiteX5" fmla="*/ 109538 w 390525"/>
              <a:gd name="connsiteY5" fmla="*/ 12009 h 142977"/>
              <a:gd name="connsiteX6" fmla="*/ 71438 w 390525"/>
              <a:gd name="connsiteY6" fmla="*/ 102 h 142977"/>
              <a:gd name="connsiteX7" fmla="*/ 0 w 390525"/>
              <a:gd name="connsiteY7" fmla="*/ 7246 h 142977"/>
              <a:gd name="connsiteX0" fmla="*/ 497761 w 497761"/>
              <a:gd name="connsiteY0" fmla="*/ 180680 h 180680"/>
              <a:gd name="connsiteX1" fmla="*/ 326231 w 497761"/>
              <a:gd name="connsiteY1" fmla="*/ 107259 h 180680"/>
              <a:gd name="connsiteX2" fmla="*/ 278606 w 497761"/>
              <a:gd name="connsiteY2" fmla="*/ 81065 h 180680"/>
              <a:gd name="connsiteX3" fmla="*/ 202406 w 497761"/>
              <a:gd name="connsiteY3" fmla="*/ 38202 h 180680"/>
              <a:gd name="connsiteX4" fmla="*/ 150019 w 497761"/>
              <a:gd name="connsiteY4" fmla="*/ 19152 h 180680"/>
              <a:gd name="connsiteX5" fmla="*/ 109538 w 497761"/>
              <a:gd name="connsiteY5" fmla="*/ 12009 h 180680"/>
              <a:gd name="connsiteX6" fmla="*/ 71438 w 497761"/>
              <a:gd name="connsiteY6" fmla="*/ 102 h 180680"/>
              <a:gd name="connsiteX7" fmla="*/ 0 w 497761"/>
              <a:gd name="connsiteY7" fmla="*/ 7246 h 180680"/>
              <a:gd name="connsiteX0" fmla="*/ 497761 w 497761"/>
              <a:gd name="connsiteY0" fmla="*/ 180680 h 180680"/>
              <a:gd name="connsiteX1" fmla="*/ 408712 w 497761"/>
              <a:gd name="connsiteY1" fmla="*/ 153693 h 180680"/>
              <a:gd name="connsiteX2" fmla="*/ 326231 w 497761"/>
              <a:gd name="connsiteY2" fmla="*/ 107259 h 180680"/>
              <a:gd name="connsiteX3" fmla="*/ 278606 w 497761"/>
              <a:gd name="connsiteY3" fmla="*/ 81065 h 180680"/>
              <a:gd name="connsiteX4" fmla="*/ 202406 w 497761"/>
              <a:gd name="connsiteY4" fmla="*/ 38202 h 180680"/>
              <a:gd name="connsiteX5" fmla="*/ 150019 w 497761"/>
              <a:gd name="connsiteY5" fmla="*/ 19152 h 180680"/>
              <a:gd name="connsiteX6" fmla="*/ 109538 w 497761"/>
              <a:gd name="connsiteY6" fmla="*/ 12009 h 180680"/>
              <a:gd name="connsiteX7" fmla="*/ 71438 w 497761"/>
              <a:gd name="connsiteY7" fmla="*/ 102 h 180680"/>
              <a:gd name="connsiteX8" fmla="*/ 0 w 497761"/>
              <a:gd name="connsiteY8" fmla="*/ 7246 h 1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761" h="180680">
                <a:moveTo>
                  <a:pt x="497761" y="180680"/>
                </a:moveTo>
                <a:cubicBezTo>
                  <a:pt x="470461" y="169328"/>
                  <a:pt x="436012" y="165045"/>
                  <a:pt x="408712" y="153693"/>
                </a:cubicBezTo>
                <a:lnTo>
                  <a:pt x="326231" y="107259"/>
                </a:lnTo>
                <a:lnTo>
                  <a:pt x="278606" y="81065"/>
                </a:lnTo>
                <a:cubicBezTo>
                  <a:pt x="257968" y="69555"/>
                  <a:pt x="223837" y="48521"/>
                  <a:pt x="202406" y="38202"/>
                </a:cubicBezTo>
                <a:cubicBezTo>
                  <a:pt x="180975" y="27883"/>
                  <a:pt x="165497" y="23517"/>
                  <a:pt x="150019" y="19152"/>
                </a:cubicBezTo>
                <a:cubicBezTo>
                  <a:pt x="134541" y="14787"/>
                  <a:pt x="122635" y="15184"/>
                  <a:pt x="109538" y="12009"/>
                </a:cubicBezTo>
                <a:cubicBezTo>
                  <a:pt x="96441" y="8834"/>
                  <a:pt x="89694" y="896"/>
                  <a:pt x="71438" y="102"/>
                </a:cubicBezTo>
                <a:cubicBezTo>
                  <a:pt x="53182" y="-692"/>
                  <a:pt x="26591" y="3277"/>
                  <a:pt x="0" y="724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5" name="Полилиния 14"/>
          <p:cNvSpPr/>
          <p:nvPr>
            <p:custDataLst>
              <p:tags r:id="rId19"/>
            </p:custDataLst>
          </p:nvPr>
        </p:nvSpPr>
        <p:spPr>
          <a:xfrm>
            <a:off x="2617367" y="3054348"/>
            <a:ext cx="512360" cy="153758"/>
          </a:xfrm>
          <a:custGeom>
            <a:avLst/>
            <a:gdLst>
              <a:gd name="connsiteX0" fmla="*/ 0 w 378619"/>
              <a:gd name="connsiteY0" fmla="*/ 123825 h 123825"/>
              <a:gd name="connsiteX1" fmla="*/ 378619 w 378619"/>
              <a:gd name="connsiteY1" fmla="*/ 0 h 123825"/>
              <a:gd name="connsiteX0" fmla="*/ 0 w 461231"/>
              <a:gd name="connsiteY0" fmla="*/ 142676 h 142676"/>
              <a:gd name="connsiteX1" fmla="*/ 461231 w 461231"/>
              <a:gd name="connsiteY1" fmla="*/ 0 h 142676"/>
              <a:gd name="connsiteX0" fmla="*/ 0 w 251524"/>
              <a:gd name="connsiteY0" fmla="*/ 79053 h 79053"/>
              <a:gd name="connsiteX1" fmla="*/ 251524 w 251524"/>
              <a:gd name="connsiteY1" fmla="*/ 0 h 79053"/>
              <a:gd name="connsiteX0" fmla="*/ 0 w 384974"/>
              <a:gd name="connsiteY0" fmla="*/ 110472 h 110472"/>
              <a:gd name="connsiteX1" fmla="*/ 384974 w 384974"/>
              <a:gd name="connsiteY1" fmla="*/ 0 h 110472"/>
              <a:gd name="connsiteX0" fmla="*/ 0 w 501742"/>
              <a:gd name="connsiteY0" fmla="*/ 152888 h 152888"/>
              <a:gd name="connsiteX1" fmla="*/ 501742 w 501742"/>
              <a:gd name="connsiteY1" fmla="*/ 0 h 152888"/>
              <a:gd name="connsiteX0" fmla="*/ 0 w 523189"/>
              <a:gd name="connsiteY0" fmla="*/ 155245 h 155245"/>
              <a:gd name="connsiteX1" fmla="*/ 523189 w 523189"/>
              <a:gd name="connsiteY1" fmla="*/ 0 h 1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3189" h="155245">
                <a:moveTo>
                  <a:pt x="0" y="155245"/>
                </a:moveTo>
                <a:cubicBezTo>
                  <a:pt x="126206" y="113970"/>
                  <a:pt x="396983" y="41275"/>
                  <a:pt x="523189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Полилиния 15"/>
          <p:cNvSpPr/>
          <p:nvPr>
            <p:custDataLst>
              <p:tags r:id="rId20"/>
            </p:custDataLst>
          </p:nvPr>
        </p:nvSpPr>
        <p:spPr>
          <a:xfrm>
            <a:off x="2783761" y="3017148"/>
            <a:ext cx="340436" cy="110216"/>
          </a:xfrm>
          <a:custGeom>
            <a:avLst/>
            <a:gdLst>
              <a:gd name="connsiteX0" fmla="*/ 390525 w 390525"/>
              <a:gd name="connsiteY0" fmla="*/ 0 h 126206"/>
              <a:gd name="connsiteX1" fmla="*/ 0 w 390525"/>
              <a:gd name="connsiteY1" fmla="*/ 126206 h 126206"/>
              <a:gd name="connsiteX0" fmla="*/ 910025 w 910025"/>
              <a:gd name="connsiteY0" fmla="*/ 0 h 305294"/>
              <a:gd name="connsiteX1" fmla="*/ 0 w 910025"/>
              <a:gd name="connsiteY1" fmla="*/ 305294 h 305294"/>
              <a:gd name="connsiteX0" fmla="*/ 650275 w 650275"/>
              <a:gd name="connsiteY0" fmla="*/ 0 h 220463"/>
              <a:gd name="connsiteX1" fmla="*/ 0 w 650275"/>
              <a:gd name="connsiteY1" fmla="*/ 220463 h 220463"/>
              <a:gd name="connsiteX0" fmla="*/ 705085 w 705085"/>
              <a:gd name="connsiteY0" fmla="*/ 0 h 241671"/>
              <a:gd name="connsiteX1" fmla="*/ 0 w 705085"/>
              <a:gd name="connsiteY1" fmla="*/ 241671 h 241671"/>
              <a:gd name="connsiteX0" fmla="*/ 435803 w 435803"/>
              <a:gd name="connsiteY0" fmla="*/ 0 h 145058"/>
              <a:gd name="connsiteX1" fmla="*/ 0 w 435803"/>
              <a:gd name="connsiteY1" fmla="*/ 145058 h 145058"/>
              <a:gd name="connsiteX0" fmla="*/ 242778 w 242778"/>
              <a:gd name="connsiteY0" fmla="*/ 0 h 76722"/>
              <a:gd name="connsiteX1" fmla="*/ 0 w 242778"/>
              <a:gd name="connsiteY1" fmla="*/ 76722 h 76722"/>
              <a:gd name="connsiteX0" fmla="*/ 350809 w 350809"/>
              <a:gd name="connsiteY0" fmla="*/ 0 h 108141"/>
              <a:gd name="connsiteX1" fmla="*/ 0 w 350809"/>
              <a:gd name="connsiteY1" fmla="*/ 108141 h 108141"/>
              <a:gd name="connsiteX0" fmla="*/ 411179 w 411179"/>
              <a:gd name="connsiteY0" fmla="*/ 0 h 126992"/>
              <a:gd name="connsiteX1" fmla="*/ 0 w 411179"/>
              <a:gd name="connsiteY1" fmla="*/ 126992 h 126992"/>
              <a:gd name="connsiteX0" fmla="*/ 382583 w 382583"/>
              <a:gd name="connsiteY0" fmla="*/ 0 h 120708"/>
              <a:gd name="connsiteX1" fmla="*/ 0 w 382583"/>
              <a:gd name="connsiteY1" fmla="*/ 120708 h 120708"/>
              <a:gd name="connsiteX0" fmla="*/ 347632 w 347632"/>
              <a:gd name="connsiteY0" fmla="*/ 0 h 111282"/>
              <a:gd name="connsiteX1" fmla="*/ 0 w 347632"/>
              <a:gd name="connsiteY1" fmla="*/ 111282 h 11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632" h="111282">
                <a:moveTo>
                  <a:pt x="347632" y="0"/>
                </a:moveTo>
                <a:cubicBezTo>
                  <a:pt x="202364" y="48353"/>
                  <a:pt x="145268" y="62929"/>
                  <a:pt x="0" y="11128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9" name="Oval 339"/>
          <p:cNvSpPr/>
          <p:nvPr>
            <p:custDataLst>
              <p:tags r:id="rId21"/>
            </p:custDataLst>
          </p:nvPr>
        </p:nvSpPr>
        <p:spPr>
          <a:xfrm>
            <a:off x="2437861" y="3562614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339"/>
          <p:cNvSpPr/>
          <p:nvPr>
            <p:custDataLst>
              <p:tags r:id="rId22"/>
            </p:custDataLst>
          </p:nvPr>
        </p:nvSpPr>
        <p:spPr>
          <a:xfrm>
            <a:off x="2479313" y="3054348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339"/>
          <p:cNvSpPr/>
          <p:nvPr>
            <p:custDataLst>
              <p:tags r:id="rId23"/>
            </p:custDataLst>
          </p:nvPr>
        </p:nvSpPr>
        <p:spPr>
          <a:xfrm>
            <a:off x="3358445" y="2231547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Полилиния 6"/>
          <p:cNvSpPr/>
          <p:nvPr>
            <p:custDataLst>
              <p:tags r:id="rId24"/>
            </p:custDataLst>
          </p:nvPr>
        </p:nvSpPr>
        <p:spPr>
          <a:xfrm>
            <a:off x="2325679" y="3734153"/>
            <a:ext cx="12699" cy="239608"/>
          </a:xfrm>
          <a:custGeom>
            <a:avLst/>
            <a:gdLst>
              <a:gd name="connsiteX0" fmla="*/ 22225 w 22225"/>
              <a:gd name="connsiteY0" fmla="*/ 0 h 307975"/>
              <a:gd name="connsiteX1" fmla="*/ 15875 w 22225"/>
              <a:gd name="connsiteY1" fmla="*/ 69850 h 307975"/>
              <a:gd name="connsiteX2" fmla="*/ 9525 w 22225"/>
              <a:gd name="connsiteY2" fmla="*/ 149225 h 307975"/>
              <a:gd name="connsiteX3" fmla="*/ 9525 w 22225"/>
              <a:gd name="connsiteY3" fmla="*/ 206375 h 307975"/>
              <a:gd name="connsiteX4" fmla="*/ 0 w 22225"/>
              <a:gd name="connsiteY4" fmla="*/ 307975 h 307975"/>
              <a:gd name="connsiteX0" fmla="*/ 22225 w 22225"/>
              <a:gd name="connsiteY0" fmla="*/ 0 h 346075"/>
              <a:gd name="connsiteX1" fmla="*/ 15875 w 22225"/>
              <a:gd name="connsiteY1" fmla="*/ 107950 h 346075"/>
              <a:gd name="connsiteX2" fmla="*/ 9525 w 22225"/>
              <a:gd name="connsiteY2" fmla="*/ 187325 h 346075"/>
              <a:gd name="connsiteX3" fmla="*/ 9525 w 22225"/>
              <a:gd name="connsiteY3" fmla="*/ 244475 h 346075"/>
              <a:gd name="connsiteX4" fmla="*/ 0 w 22225"/>
              <a:gd name="connsiteY4" fmla="*/ 346075 h 346075"/>
              <a:gd name="connsiteX0" fmla="*/ 12958 w 12958"/>
              <a:gd name="connsiteY0" fmla="*/ 0 h 244475"/>
              <a:gd name="connsiteX1" fmla="*/ 6608 w 12958"/>
              <a:gd name="connsiteY1" fmla="*/ 107950 h 244475"/>
              <a:gd name="connsiteX2" fmla="*/ 258 w 12958"/>
              <a:gd name="connsiteY2" fmla="*/ 187325 h 244475"/>
              <a:gd name="connsiteX3" fmla="*/ 258 w 12958"/>
              <a:gd name="connsiteY3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8" h="244475">
                <a:moveTo>
                  <a:pt x="12958" y="0"/>
                </a:moveTo>
                <a:cubicBezTo>
                  <a:pt x="10841" y="22489"/>
                  <a:pt x="8725" y="76729"/>
                  <a:pt x="6608" y="107950"/>
                </a:cubicBezTo>
                <a:cubicBezTo>
                  <a:pt x="4491" y="139171"/>
                  <a:pt x="1316" y="164571"/>
                  <a:pt x="258" y="187325"/>
                </a:cubicBezTo>
                <a:cubicBezTo>
                  <a:pt x="-800" y="210079"/>
                  <a:pt x="1845" y="218017"/>
                  <a:pt x="258" y="24447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9" name="Oval 339"/>
          <p:cNvSpPr/>
          <p:nvPr>
            <p:custDataLst>
              <p:tags r:id="rId25"/>
            </p:custDataLst>
          </p:nvPr>
        </p:nvSpPr>
        <p:spPr>
          <a:xfrm>
            <a:off x="3095220" y="2854413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Полилиния 10"/>
          <p:cNvSpPr/>
          <p:nvPr>
            <p:custDataLst>
              <p:tags r:id="rId26"/>
            </p:custDataLst>
          </p:nvPr>
        </p:nvSpPr>
        <p:spPr>
          <a:xfrm>
            <a:off x="2282368" y="3990876"/>
            <a:ext cx="51341" cy="248944"/>
          </a:xfrm>
          <a:custGeom>
            <a:avLst/>
            <a:gdLst>
              <a:gd name="connsiteX0" fmla="*/ 0 w 33337"/>
              <a:gd name="connsiteY0" fmla="*/ 228600 h 228600"/>
              <a:gd name="connsiteX1" fmla="*/ 19050 w 33337"/>
              <a:gd name="connsiteY1" fmla="*/ 133350 h 228600"/>
              <a:gd name="connsiteX2" fmla="*/ 28575 w 33337"/>
              <a:gd name="connsiteY2" fmla="*/ 61912 h 228600"/>
              <a:gd name="connsiteX3" fmla="*/ 33337 w 33337"/>
              <a:gd name="connsiteY3" fmla="*/ 0 h 228600"/>
              <a:gd name="connsiteX0" fmla="*/ 0 w 52387"/>
              <a:gd name="connsiteY0" fmla="*/ 254000 h 254000"/>
              <a:gd name="connsiteX1" fmla="*/ 38100 w 52387"/>
              <a:gd name="connsiteY1" fmla="*/ 133350 h 254000"/>
              <a:gd name="connsiteX2" fmla="*/ 47625 w 52387"/>
              <a:gd name="connsiteY2" fmla="*/ 61912 h 254000"/>
              <a:gd name="connsiteX3" fmla="*/ 52387 w 52387"/>
              <a:gd name="connsiteY3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" h="254000">
                <a:moveTo>
                  <a:pt x="0" y="254000"/>
                </a:moveTo>
                <a:cubicBezTo>
                  <a:pt x="7144" y="220265"/>
                  <a:pt x="30162" y="165365"/>
                  <a:pt x="38100" y="133350"/>
                </a:cubicBezTo>
                <a:cubicBezTo>
                  <a:pt x="46038" y="101335"/>
                  <a:pt x="45244" y="84137"/>
                  <a:pt x="47625" y="61912"/>
                </a:cubicBezTo>
                <a:cubicBezTo>
                  <a:pt x="50006" y="39687"/>
                  <a:pt x="51196" y="19843"/>
                  <a:pt x="52387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7" name="Полилиния 56"/>
          <p:cNvSpPr/>
          <p:nvPr>
            <p:custDataLst>
              <p:tags r:id="rId27"/>
            </p:custDataLst>
          </p:nvPr>
        </p:nvSpPr>
        <p:spPr>
          <a:xfrm>
            <a:off x="2451753" y="3333327"/>
            <a:ext cx="347506" cy="99440"/>
          </a:xfrm>
          <a:custGeom>
            <a:avLst/>
            <a:gdLst>
              <a:gd name="connsiteX0" fmla="*/ 0 w 295275"/>
              <a:gd name="connsiteY0" fmla="*/ 0 h 82336"/>
              <a:gd name="connsiteX1" fmla="*/ 54769 w 295275"/>
              <a:gd name="connsiteY1" fmla="*/ 9525 h 82336"/>
              <a:gd name="connsiteX2" fmla="*/ 97632 w 295275"/>
              <a:gd name="connsiteY2" fmla="*/ 16669 h 82336"/>
              <a:gd name="connsiteX3" fmla="*/ 147638 w 295275"/>
              <a:gd name="connsiteY3" fmla="*/ 33337 h 82336"/>
              <a:gd name="connsiteX4" fmla="*/ 216694 w 295275"/>
              <a:gd name="connsiteY4" fmla="*/ 66675 h 82336"/>
              <a:gd name="connsiteX5" fmla="*/ 259557 w 295275"/>
              <a:gd name="connsiteY5" fmla="*/ 80962 h 82336"/>
              <a:gd name="connsiteX6" fmla="*/ 295275 w 295275"/>
              <a:gd name="connsiteY6" fmla="*/ 80962 h 82336"/>
              <a:gd name="connsiteX0" fmla="*/ 0 w 409661"/>
              <a:gd name="connsiteY0" fmla="*/ 0 h 107471"/>
              <a:gd name="connsiteX1" fmla="*/ 169155 w 409661"/>
              <a:gd name="connsiteY1" fmla="*/ 34660 h 107471"/>
              <a:gd name="connsiteX2" fmla="*/ 212018 w 409661"/>
              <a:gd name="connsiteY2" fmla="*/ 41804 h 107471"/>
              <a:gd name="connsiteX3" fmla="*/ 262024 w 409661"/>
              <a:gd name="connsiteY3" fmla="*/ 58472 h 107471"/>
              <a:gd name="connsiteX4" fmla="*/ 331080 w 409661"/>
              <a:gd name="connsiteY4" fmla="*/ 91810 h 107471"/>
              <a:gd name="connsiteX5" fmla="*/ 373943 w 409661"/>
              <a:gd name="connsiteY5" fmla="*/ 106097 h 107471"/>
              <a:gd name="connsiteX6" fmla="*/ 409661 w 409661"/>
              <a:gd name="connsiteY6" fmla="*/ 106097 h 107471"/>
              <a:gd name="connsiteX0" fmla="*/ 0 w 354851"/>
              <a:gd name="connsiteY0" fmla="*/ 0 h 100402"/>
              <a:gd name="connsiteX1" fmla="*/ 114345 w 354851"/>
              <a:gd name="connsiteY1" fmla="*/ 27591 h 100402"/>
              <a:gd name="connsiteX2" fmla="*/ 157208 w 354851"/>
              <a:gd name="connsiteY2" fmla="*/ 34735 h 100402"/>
              <a:gd name="connsiteX3" fmla="*/ 207214 w 354851"/>
              <a:gd name="connsiteY3" fmla="*/ 51403 h 100402"/>
              <a:gd name="connsiteX4" fmla="*/ 276270 w 354851"/>
              <a:gd name="connsiteY4" fmla="*/ 84741 h 100402"/>
              <a:gd name="connsiteX5" fmla="*/ 319133 w 354851"/>
              <a:gd name="connsiteY5" fmla="*/ 99028 h 100402"/>
              <a:gd name="connsiteX6" fmla="*/ 354851 w 354851"/>
              <a:gd name="connsiteY6" fmla="*/ 99028 h 10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851" h="100402">
                <a:moveTo>
                  <a:pt x="0" y="0"/>
                </a:moveTo>
                <a:cubicBezTo>
                  <a:pt x="18256" y="3175"/>
                  <a:pt x="88144" y="21802"/>
                  <a:pt x="114345" y="27591"/>
                </a:cubicBezTo>
                <a:cubicBezTo>
                  <a:pt x="140546" y="33380"/>
                  <a:pt x="141730" y="30766"/>
                  <a:pt x="157208" y="34735"/>
                </a:cubicBezTo>
                <a:cubicBezTo>
                  <a:pt x="172686" y="38704"/>
                  <a:pt x="187370" y="43069"/>
                  <a:pt x="207214" y="51403"/>
                </a:cubicBezTo>
                <a:cubicBezTo>
                  <a:pt x="227058" y="59737"/>
                  <a:pt x="257617" y="76804"/>
                  <a:pt x="276270" y="84741"/>
                </a:cubicBezTo>
                <a:cubicBezTo>
                  <a:pt x="294923" y="92679"/>
                  <a:pt x="306036" y="96647"/>
                  <a:pt x="319133" y="99028"/>
                </a:cubicBezTo>
                <a:cubicBezTo>
                  <a:pt x="332230" y="101409"/>
                  <a:pt x="343540" y="100218"/>
                  <a:pt x="354851" y="99028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Полилиния 1"/>
          <p:cNvSpPr/>
          <p:nvPr>
            <p:custDataLst>
              <p:tags r:id="rId28"/>
            </p:custDataLst>
          </p:nvPr>
        </p:nvSpPr>
        <p:spPr>
          <a:xfrm>
            <a:off x="3148950" y="2408530"/>
            <a:ext cx="270710" cy="40453"/>
          </a:xfrm>
          <a:custGeom>
            <a:avLst/>
            <a:gdLst>
              <a:gd name="connsiteX0" fmla="*/ 276225 w 276225"/>
              <a:gd name="connsiteY0" fmla="*/ 0 h 41275"/>
              <a:gd name="connsiteX1" fmla="*/ 142875 w 276225"/>
              <a:gd name="connsiteY1" fmla="*/ 6350 h 41275"/>
              <a:gd name="connsiteX2" fmla="*/ 73025 w 276225"/>
              <a:gd name="connsiteY2" fmla="*/ 19050 h 41275"/>
              <a:gd name="connsiteX3" fmla="*/ 15875 w 276225"/>
              <a:gd name="connsiteY3" fmla="*/ 31750 h 41275"/>
              <a:gd name="connsiteX4" fmla="*/ 0 w 276225"/>
              <a:gd name="connsiteY4" fmla="*/ 41275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41275">
                <a:moveTo>
                  <a:pt x="276225" y="0"/>
                </a:moveTo>
                <a:cubicBezTo>
                  <a:pt x="226483" y="1587"/>
                  <a:pt x="176742" y="3175"/>
                  <a:pt x="142875" y="6350"/>
                </a:cubicBezTo>
                <a:cubicBezTo>
                  <a:pt x="109008" y="9525"/>
                  <a:pt x="94192" y="14817"/>
                  <a:pt x="73025" y="19050"/>
                </a:cubicBezTo>
                <a:cubicBezTo>
                  <a:pt x="51858" y="23283"/>
                  <a:pt x="28046" y="28046"/>
                  <a:pt x="15875" y="31750"/>
                </a:cubicBezTo>
                <a:cubicBezTo>
                  <a:pt x="3704" y="35454"/>
                  <a:pt x="1852" y="38364"/>
                  <a:pt x="0" y="4127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56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53" y="2336270"/>
            <a:ext cx="182894" cy="1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al 339"/>
          <p:cNvSpPr/>
          <p:nvPr>
            <p:custDataLst>
              <p:tags r:id="rId30"/>
            </p:custDataLst>
          </p:nvPr>
        </p:nvSpPr>
        <p:spPr>
          <a:xfrm>
            <a:off x="2294977" y="2887653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Oval 339"/>
          <p:cNvSpPr/>
          <p:nvPr>
            <p:custDataLst>
              <p:tags r:id="rId31"/>
            </p:custDataLst>
          </p:nvPr>
        </p:nvSpPr>
        <p:spPr>
          <a:xfrm>
            <a:off x="2322808" y="4214425"/>
            <a:ext cx="156506" cy="158284"/>
          </a:xfrm>
          <a:prstGeom prst="ellipse">
            <a:avLst/>
          </a:prstGeom>
          <a:solidFill>
            <a:schemeClr val="accent1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290" rIns="0" bIns="32290" rtlCol="0" anchor="ctr"/>
          <a:lstStyle/>
          <a:p>
            <a:pPr algn="ctr" defTabSz="820211" fontAlgn="auto">
              <a:spcBef>
                <a:spcPts val="0"/>
              </a:spcBef>
              <a:spcAft>
                <a:spcPts val="0"/>
              </a:spcAft>
            </a:pPr>
            <a:r>
              <a:rPr lang="ru-RU" sz="600" b="1" dirty="0">
                <a:solidFill>
                  <a:prstClr val="whit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1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17" y="3045937"/>
            <a:ext cx="182894" cy="1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5" y="2993077"/>
            <a:ext cx="182894" cy="1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21" y="3878089"/>
            <a:ext cx="182894" cy="1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4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27" y="3319553"/>
            <a:ext cx="171993" cy="17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>
            <p:custDataLst>
              <p:tags r:id="rId36"/>
            </p:custDataLst>
          </p:nvPr>
        </p:nvSpPr>
        <p:spPr>
          <a:xfrm>
            <a:off x="2476841" y="3491433"/>
            <a:ext cx="457407" cy="233385"/>
          </a:xfrm>
          <a:custGeom>
            <a:avLst/>
            <a:gdLst>
              <a:gd name="connsiteX0" fmla="*/ 0 w 546100"/>
              <a:gd name="connsiteY0" fmla="*/ 0 h 146050"/>
              <a:gd name="connsiteX1" fmla="*/ 92075 w 546100"/>
              <a:gd name="connsiteY1" fmla="*/ 44450 h 146050"/>
              <a:gd name="connsiteX2" fmla="*/ 203200 w 546100"/>
              <a:gd name="connsiteY2" fmla="*/ 60325 h 146050"/>
              <a:gd name="connsiteX3" fmla="*/ 314325 w 546100"/>
              <a:gd name="connsiteY3" fmla="*/ 79375 h 146050"/>
              <a:gd name="connsiteX4" fmla="*/ 546100 w 546100"/>
              <a:gd name="connsiteY4" fmla="*/ 146050 h 146050"/>
              <a:gd name="connsiteX0" fmla="*/ 0 w 314325"/>
              <a:gd name="connsiteY0" fmla="*/ 0 h 79375"/>
              <a:gd name="connsiteX1" fmla="*/ 92075 w 314325"/>
              <a:gd name="connsiteY1" fmla="*/ 44450 h 79375"/>
              <a:gd name="connsiteX2" fmla="*/ 203200 w 314325"/>
              <a:gd name="connsiteY2" fmla="*/ 60325 h 79375"/>
              <a:gd name="connsiteX3" fmla="*/ 314325 w 314325"/>
              <a:gd name="connsiteY3" fmla="*/ 79375 h 79375"/>
              <a:gd name="connsiteX0" fmla="*/ 0 w 203200"/>
              <a:gd name="connsiteY0" fmla="*/ 0 h 60325"/>
              <a:gd name="connsiteX1" fmla="*/ 92075 w 203200"/>
              <a:gd name="connsiteY1" fmla="*/ 44450 h 60325"/>
              <a:gd name="connsiteX2" fmla="*/ 203200 w 203200"/>
              <a:gd name="connsiteY2" fmla="*/ 60325 h 60325"/>
              <a:gd name="connsiteX0" fmla="*/ 0 w 466725"/>
              <a:gd name="connsiteY0" fmla="*/ 0 h 243334"/>
              <a:gd name="connsiteX1" fmla="*/ 355600 w 466725"/>
              <a:gd name="connsiteY1" fmla="*/ 222250 h 243334"/>
              <a:gd name="connsiteX2" fmla="*/ 466725 w 466725"/>
              <a:gd name="connsiteY2" fmla="*/ 238125 h 243334"/>
              <a:gd name="connsiteX0" fmla="*/ 0 w 466725"/>
              <a:gd name="connsiteY0" fmla="*/ 0 h 238125"/>
              <a:gd name="connsiteX1" fmla="*/ 136527 w 466725"/>
              <a:gd name="connsiteY1" fmla="*/ 95250 h 238125"/>
              <a:gd name="connsiteX2" fmla="*/ 355600 w 466725"/>
              <a:gd name="connsiteY2" fmla="*/ 222250 h 238125"/>
              <a:gd name="connsiteX3" fmla="*/ 466725 w 466725"/>
              <a:gd name="connsiteY3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" h="238125">
                <a:moveTo>
                  <a:pt x="0" y="0"/>
                </a:moveTo>
                <a:cubicBezTo>
                  <a:pt x="24342" y="14817"/>
                  <a:pt x="77260" y="58208"/>
                  <a:pt x="136527" y="95250"/>
                </a:cubicBezTo>
                <a:cubicBezTo>
                  <a:pt x="195794" y="132292"/>
                  <a:pt x="300567" y="198437"/>
                  <a:pt x="355600" y="222250"/>
                </a:cubicBezTo>
                <a:cubicBezTo>
                  <a:pt x="410633" y="246063"/>
                  <a:pt x="429683" y="232304"/>
                  <a:pt x="466725" y="23812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45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4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80" y="3587508"/>
            <a:ext cx="171993" cy="17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>
            <p:custDataLst>
              <p:tags r:id="rId38"/>
            </p:custDataLst>
          </p:nvPr>
        </p:nvSpPr>
        <p:spPr>
          <a:xfrm>
            <a:off x="2203020" y="2928198"/>
            <a:ext cx="93348" cy="192931"/>
          </a:xfrm>
          <a:custGeom>
            <a:avLst/>
            <a:gdLst>
              <a:gd name="connsiteX0" fmla="*/ 82550 w 95250"/>
              <a:gd name="connsiteY0" fmla="*/ 196850 h 196850"/>
              <a:gd name="connsiteX1" fmla="*/ 95250 w 95250"/>
              <a:gd name="connsiteY1" fmla="*/ 142875 h 196850"/>
              <a:gd name="connsiteX2" fmla="*/ 82550 w 95250"/>
              <a:gd name="connsiteY2" fmla="*/ 95250 h 196850"/>
              <a:gd name="connsiteX3" fmla="*/ 66675 w 95250"/>
              <a:gd name="connsiteY3" fmla="*/ 57150 h 196850"/>
              <a:gd name="connsiteX4" fmla="*/ 41275 w 95250"/>
              <a:gd name="connsiteY4" fmla="*/ 34925 h 196850"/>
              <a:gd name="connsiteX5" fmla="*/ 9525 w 95250"/>
              <a:gd name="connsiteY5" fmla="*/ 6350 h 196850"/>
              <a:gd name="connsiteX6" fmla="*/ 0 w 95250"/>
              <a:gd name="connsiteY6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" h="196850">
                <a:moveTo>
                  <a:pt x="82550" y="196850"/>
                </a:moveTo>
                <a:cubicBezTo>
                  <a:pt x="88900" y="178329"/>
                  <a:pt x="95250" y="159808"/>
                  <a:pt x="95250" y="142875"/>
                </a:cubicBezTo>
                <a:cubicBezTo>
                  <a:pt x="95250" y="125942"/>
                  <a:pt x="87313" y="109538"/>
                  <a:pt x="82550" y="95250"/>
                </a:cubicBezTo>
                <a:cubicBezTo>
                  <a:pt x="77787" y="80962"/>
                  <a:pt x="73554" y="67204"/>
                  <a:pt x="66675" y="57150"/>
                </a:cubicBezTo>
                <a:cubicBezTo>
                  <a:pt x="59796" y="47096"/>
                  <a:pt x="50800" y="43392"/>
                  <a:pt x="41275" y="34925"/>
                </a:cubicBezTo>
                <a:cubicBezTo>
                  <a:pt x="31750" y="26458"/>
                  <a:pt x="16404" y="12171"/>
                  <a:pt x="9525" y="6350"/>
                </a:cubicBezTo>
                <a:cubicBezTo>
                  <a:pt x="2646" y="529"/>
                  <a:pt x="1323" y="26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1" tIns="44802" rIns="89601" bIns="44802" rtlCol="0" anchor="ctr"/>
          <a:lstStyle/>
          <a:p>
            <a:pPr algn="ctr" defTabSz="896017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63" name="Picture 46" descr="http://publicdomainvectors.org/photos/Roadsign_man_w_umbrella.pn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4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00" y="2809107"/>
            <a:ext cx="171993" cy="17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275" y="187752"/>
            <a:ext cx="8473262" cy="646311"/>
          </a:xfrm>
          <a:noFill/>
        </p:spPr>
        <p:txBody>
          <a:bodyPr wrap="square" lIns="91401" tIns="45700" rIns="91401" bIns="457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dirty="0">
                <a:solidFill>
                  <a:srgbClr val="63A70A"/>
                </a:solidFill>
                <a:latin typeface="Segoe UI"/>
                <a:ea typeface="+mn-ea"/>
                <a:cs typeface="+mn-cs"/>
              </a:rPr>
              <a:t>Крупные участки с ограничением движения на время</a:t>
            </a:r>
            <a:br>
              <a:rPr lang="ru-RU" dirty="0">
                <a:solidFill>
                  <a:srgbClr val="63A70A"/>
                </a:solidFill>
                <a:latin typeface="Segoe UI"/>
                <a:ea typeface="+mn-ea"/>
                <a:cs typeface="+mn-cs"/>
              </a:rPr>
            </a:br>
            <a:r>
              <a:rPr lang="ru-RU" dirty="0">
                <a:solidFill>
                  <a:srgbClr val="63A70A"/>
                </a:solidFill>
                <a:latin typeface="Segoe UI"/>
                <a:ea typeface="+mn-ea"/>
                <a:cs typeface="+mn-cs"/>
              </a:rPr>
              <a:t>строительно-ремонтных работ в </a:t>
            </a:r>
            <a:r>
              <a:rPr lang="ru-RU">
                <a:solidFill>
                  <a:srgbClr val="63A70A"/>
                </a:solidFill>
                <a:latin typeface="Segoe UI"/>
                <a:ea typeface="+mn-ea"/>
                <a:cs typeface="+mn-cs"/>
              </a:rPr>
              <a:t>период </a:t>
            </a:r>
            <a:r>
              <a:rPr lang="ru-RU" smtClean="0">
                <a:solidFill>
                  <a:srgbClr val="63A70A"/>
                </a:solidFill>
                <a:latin typeface="Segoe UI"/>
                <a:ea typeface="+mn-ea"/>
                <a:cs typeface="+mn-cs"/>
              </a:rPr>
              <a:t>8 – 14 </a:t>
            </a:r>
            <a:r>
              <a:rPr lang="ru-RU" dirty="0" smtClean="0">
                <a:solidFill>
                  <a:srgbClr val="63A70A"/>
                </a:solidFill>
                <a:latin typeface="Segoe UI"/>
                <a:ea typeface="+mn-ea"/>
                <a:cs typeface="+mn-cs"/>
              </a:rPr>
              <a:t>февраля</a:t>
            </a:r>
            <a:endParaRPr lang="ru-RU" dirty="0">
              <a:solidFill>
                <a:srgbClr val="63A70A"/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74" name="Полилиния 73"/>
          <p:cNvSpPr/>
          <p:nvPr>
            <p:custDataLst>
              <p:tags r:id="rId1"/>
            </p:custDataLst>
          </p:nvPr>
        </p:nvSpPr>
        <p:spPr>
          <a:xfrm>
            <a:off x="291667" y="5732632"/>
            <a:ext cx="257175" cy="0"/>
          </a:xfrm>
          <a:custGeom>
            <a:avLst/>
            <a:gdLst>
              <a:gd name="connsiteX0" fmla="*/ 0 w 257175"/>
              <a:gd name="connsiteY0" fmla="*/ 0 h 0"/>
              <a:gd name="connsiteX1" fmla="*/ 257175 w 2571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>
                <a:moveTo>
                  <a:pt x="0" y="0"/>
                </a:moveTo>
                <a:lnTo>
                  <a:pt x="257175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3" name="TextBox 152"/>
          <p:cNvSpPr txBox="1"/>
          <p:nvPr>
            <p:custDataLst>
              <p:tags r:id="rId2"/>
            </p:custDataLst>
          </p:nvPr>
        </p:nvSpPr>
        <p:spPr>
          <a:xfrm>
            <a:off x="571701" y="5617216"/>
            <a:ext cx="15936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solidFill>
                  <a:srgbClr val="151515"/>
                </a:solidFill>
              </a:rPr>
              <a:t>- строительные работы</a:t>
            </a:r>
            <a:endParaRPr lang="ru-RU" sz="900" dirty="0">
              <a:solidFill>
                <a:srgbClr val="151515"/>
              </a:solidFill>
            </a:endParaRPr>
          </a:p>
        </p:txBody>
      </p:sp>
      <p:pic>
        <p:nvPicPr>
          <p:cNvPr id="75" name="Picture 2" descr="C:\Users\ЦОДД\Desktop\Снимок новый.PNG"/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8323" b="7696"/>
          <a:stretch/>
        </p:blipFill>
        <p:spPr bwMode="auto">
          <a:xfrm>
            <a:off x="279669" y="908720"/>
            <a:ext cx="3651891" cy="4678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Прямая соединительная линия 75"/>
          <p:cNvCxnSpPr/>
          <p:nvPr/>
        </p:nvCxnSpPr>
        <p:spPr>
          <a:xfrm>
            <a:off x="1820049" y="2764774"/>
            <a:ext cx="121107" cy="1013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54"/>
          <p:cNvGrpSpPr/>
          <p:nvPr>
            <p:custDataLst>
              <p:tags r:id="rId3"/>
            </p:custDataLst>
          </p:nvPr>
        </p:nvGrpSpPr>
        <p:grpSpPr>
          <a:xfrm rot="967004" flipH="1">
            <a:off x="1583573" y="2529751"/>
            <a:ext cx="264668" cy="167955"/>
            <a:chOff x="2756584" y="1708935"/>
            <a:chExt cx="1867276" cy="838402"/>
          </a:xfrm>
        </p:grpSpPr>
        <p:cxnSp>
          <p:nvCxnSpPr>
            <p:cNvPr id="81" name="Straight Connector 55"/>
            <p:cNvCxnSpPr/>
            <p:nvPr>
              <p:custDataLst>
                <p:tags r:id="rId41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51"/>
            <p:cNvCxnSpPr/>
            <p:nvPr>
              <p:custDataLst>
                <p:tags r:id="rId42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2336" y="2312842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5</a:t>
            </a:r>
            <a:endParaRPr lang="ru-RU" sz="800" b="1" dirty="0">
              <a:solidFill>
                <a:srgbClr val="FFFFFF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2411188" y="2511672"/>
            <a:ext cx="0" cy="101331"/>
          </a:xfrm>
          <a:prstGeom prst="lin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0" rev="13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54"/>
          <p:cNvGrpSpPr/>
          <p:nvPr>
            <p:custDataLst>
              <p:tags r:id="rId5"/>
            </p:custDataLst>
          </p:nvPr>
        </p:nvGrpSpPr>
        <p:grpSpPr>
          <a:xfrm rot="5040986" flipH="1" flipV="1">
            <a:off x="2133017" y="2292149"/>
            <a:ext cx="253488" cy="122719"/>
            <a:chOff x="2756584" y="1708935"/>
            <a:chExt cx="1867276" cy="838402"/>
          </a:xfrm>
        </p:grpSpPr>
        <p:cxnSp>
          <p:nvCxnSpPr>
            <p:cNvPr id="86" name="Straight Connector 55"/>
            <p:cNvCxnSpPr/>
            <p:nvPr>
              <p:custDataLst>
                <p:tags r:id="rId39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51"/>
            <p:cNvCxnSpPr/>
            <p:nvPr>
              <p:custDataLst>
                <p:tags r:id="rId40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39371" y="2026255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2</a:t>
            </a:r>
            <a:endParaRPr lang="ru-RU" sz="800" b="1" dirty="0">
              <a:solidFill>
                <a:srgbClr val="FFFFFF"/>
              </a:solidFill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3245178" y="3929018"/>
            <a:ext cx="81361" cy="444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9652" y="4194344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3</a:t>
            </a:r>
            <a:endParaRPr lang="ru-RU" sz="800" b="1" dirty="0">
              <a:solidFill>
                <a:srgbClr val="FFFFFF"/>
              </a:solidFill>
            </a:endParaRPr>
          </a:p>
        </p:txBody>
      </p:sp>
      <p:grpSp>
        <p:nvGrpSpPr>
          <p:cNvPr id="91" name="Group 54"/>
          <p:cNvGrpSpPr/>
          <p:nvPr>
            <p:custDataLst>
              <p:tags r:id="rId8"/>
            </p:custDataLst>
          </p:nvPr>
        </p:nvGrpSpPr>
        <p:grpSpPr>
          <a:xfrm rot="15737544" flipH="1">
            <a:off x="2990330" y="3964327"/>
            <a:ext cx="195914" cy="282092"/>
            <a:chOff x="2756584" y="1708935"/>
            <a:chExt cx="1867276" cy="838402"/>
          </a:xfrm>
        </p:grpSpPr>
        <p:cxnSp>
          <p:nvCxnSpPr>
            <p:cNvPr id="92" name="Straight Connector 55"/>
            <p:cNvCxnSpPr/>
            <p:nvPr>
              <p:custDataLst>
                <p:tags r:id="rId37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51"/>
            <p:cNvCxnSpPr/>
            <p:nvPr>
              <p:custDataLst>
                <p:tags r:id="rId38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Прямая соединительная линия 93"/>
          <p:cNvCxnSpPr/>
          <p:nvPr/>
        </p:nvCxnSpPr>
        <p:spPr>
          <a:xfrm>
            <a:off x="1403251" y="5244492"/>
            <a:ext cx="81361" cy="44441"/>
          </a:xfrm>
          <a:prstGeom prst="lin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0" rev="9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96063" y="4682203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4</a:t>
            </a:r>
            <a:endParaRPr lang="ru-RU" sz="800" b="1" dirty="0">
              <a:solidFill>
                <a:srgbClr val="FFFFFF"/>
              </a:solidFill>
            </a:endParaRPr>
          </a:p>
        </p:txBody>
      </p:sp>
      <p:grpSp>
        <p:nvGrpSpPr>
          <p:cNvPr id="96" name="Group 54"/>
          <p:cNvGrpSpPr/>
          <p:nvPr>
            <p:custDataLst>
              <p:tags r:id="rId10"/>
            </p:custDataLst>
          </p:nvPr>
        </p:nvGrpSpPr>
        <p:grpSpPr>
          <a:xfrm rot="4498283" flipH="1">
            <a:off x="1428175" y="4882871"/>
            <a:ext cx="195914" cy="282092"/>
            <a:chOff x="2756584" y="1708935"/>
            <a:chExt cx="1867276" cy="838402"/>
          </a:xfrm>
        </p:grpSpPr>
        <p:cxnSp>
          <p:nvCxnSpPr>
            <p:cNvPr id="97" name="Straight Connector 55"/>
            <p:cNvCxnSpPr/>
            <p:nvPr>
              <p:custDataLst>
                <p:tags r:id="rId35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51"/>
            <p:cNvCxnSpPr/>
            <p:nvPr>
              <p:custDataLst>
                <p:tags r:id="rId36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Oval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54851" y="3228958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7</a:t>
            </a:r>
            <a:endParaRPr lang="ru-RU" sz="800" b="1" dirty="0">
              <a:solidFill>
                <a:srgbClr val="FFFFFF"/>
              </a:solidFill>
            </a:endParaRPr>
          </a:p>
        </p:txBody>
      </p:sp>
      <p:grpSp>
        <p:nvGrpSpPr>
          <p:cNvPr id="104" name="Group 54"/>
          <p:cNvGrpSpPr/>
          <p:nvPr>
            <p:custDataLst>
              <p:tags r:id="rId12"/>
            </p:custDataLst>
          </p:nvPr>
        </p:nvGrpSpPr>
        <p:grpSpPr>
          <a:xfrm rot="20995894" flipV="1">
            <a:off x="2771246" y="3129426"/>
            <a:ext cx="152838" cy="115855"/>
            <a:chOff x="2756584" y="1708935"/>
            <a:chExt cx="1867276" cy="838402"/>
          </a:xfrm>
        </p:grpSpPr>
        <p:cxnSp>
          <p:nvCxnSpPr>
            <p:cNvPr id="105" name="Straight Connector 55"/>
            <p:cNvCxnSpPr/>
            <p:nvPr>
              <p:custDataLst>
                <p:tags r:id="rId33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51"/>
            <p:cNvCxnSpPr/>
            <p:nvPr>
              <p:custDataLst>
                <p:tags r:id="rId34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Прямая соединительная линия 106"/>
          <p:cNvCxnSpPr/>
          <p:nvPr/>
        </p:nvCxnSpPr>
        <p:spPr>
          <a:xfrm>
            <a:off x="2670431" y="3154703"/>
            <a:ext cx="29668" cy="384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76378" y="2487783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>
                <a:solidFill>
                  <a:srgbClr val="FFFFFF"/>
                </a:solidFill>
              </a:rPr>
              <a:t>8</a:t>
            </a:r>
          </a:p>
        </p:txBody>
      </p:sp>
      <p:grpSp>
        <p:nvGrpSpPr>
          <p:cNvPr id="110" name="Group 54"/>
          <p:cNvGrpSpPr/>
          <p:nvPr>
            <p:custDataLst>
              <p:tags r:id="rId14"/>
            </p:custDataLst>
          </p:nvPr>
        </p:nvGrpSpPr>
        <p:grpSpPr>
          <a:xfrm rot="5040986" flipH="1">
            <a:off x="2054613" y="2672281"/>
            <a:ext cx="67910" cy="65878"/>
            <a:chOff x="2756584" y="1708935"/>
            <a:chExt cx="1867276" cy="838402"/>
          </a:xfrm>
        </p:grpSpPr>
        <p:cxnSp>
          <p:nvCxnSpPr>
            <p:cNvPr id="111" name="Straight Connector 55"/>
            <p:cNvCxnSpPr/>
            <p:nvPr>
              <p:custDataLst>
                <p:tags r:id="rId31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51"/>
            <p:cNvCxnSpPr/>
            <p:nvPr>
              <p:custDataLst>
                <p:tags r:id="rId32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val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0621" y="1443163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1</a:t>
            </a:r>
            <a:endParaRPr lang="ru-RU" sz="800" b="1" dirty="0">
              <a:solidFill>
                <a:srgbClr val="FFFFFF"/>
              </a:solidFill>
            </a:endParaRPr>
          </a:p>
        </p:txBody>
      </p:sp>
      <p:grpSp>
        <p:nvGrpSpPr>
          <p:cNvPr id="114" name="Group 54"/>
          <p:cNvGrpSpPr/>
          <p:nvPr>
            <p:custDataLst>
              <p:tags r:id="rId16"/>
            </p:custDataLst>
          </p:nvPr>
        </p:nvGrpSpPr>
        <p:grpSpPr>
          <a:xfrm rot="5040986" flipH="1" flipV="1">
            <a:off x="1433800" y="1525421"/>
            <a:ext cx="45719" cy="115813"/>
            <a:chOff x="2756584" y="1708935"/>
            <a:chExt cx="1867276" cy="838402"/>
          </a:xfrm>
        </p:grpSpPr>
        <p:cxnSp>
          <p:nvCxnSpPr>
            <p:cNvPr id="115" name="Straight Connector 55"/>
            <p:cNvCxnSpPr/>
            <p:nvPr>
              <p:custDataLst>
                <p:tags r:id="rId29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1"/>
            <p:cNvCxnSpPr/>
            <p:nvPr>
              <p:custDataLst>
                <p:tags r:id="rId30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Прямая соединительная линия 116"/>
          <p:cNvCxnSpPr/>
          <p:nvPr/>
        </p:nvCxnSpPr>
        <p:spPr>
          <a:xfrm flipV="1">
            <a:off x="1504908" y="1616280"/>
            <a:ext cx="121107" cy="943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2017925" y="2765403"/>
            <a:ext cx="0" cy="101331"/>
          </a:xfrm>
          <a:prstGeom prst="lin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0" rev="13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974" y="3079628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9</a:t>
            </a:r>
            <a:endParaRPr lang="ru-RU" sz="800" b="1" dirty="0">
              <a:solidFill>
                <a:srgbClr val="FFFFFF"/>
              </a:solidFill>
            </a:endParaRPr>
          </a:p>
        </p:txBody>
      </p:sp>
      <p:grpSp>
        <p:nvGrpSpPr>
          <p:cNvPr id="120" name="Group 54"/>
          <p:cNvGrpSpPr/>
          <p:nvPr>
            <p:custDataLst>
              <p:tags r:id="rId18"/>
            </p:custDataLst>
          </p:nvPr>
        </p:nvGrpSpPr>
        <p:grpSpPr>
          <a:xfrm rot="5040986" flipH="1" flipV="1">
            <a:off x="1513496" y="3161886"/>
            <a:ext cx="45719" cy="115813"/>
            <a:chOff x="2756584" y="1708935"/>
            <a:chExt cx="1867276" cy="838402"/>
          </a:xfrm>
        </p:grpSpPr>
        <p:cxnSp>
          <p:nvCxnSpPr>
            <p:cNvPr id="121" name="Straight Connector 55"/>
            <p:cNvCxnSpPr/>
            <p:nvPr>
              <p:custDataLst>
                <p:tags r:id="rId27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51"/>
            <p:cNvCxnSpPr/>
            <p:nvPr>
              <p:custDataLst>
                <p:tags r:id="rId28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Прямая соединительная линия 122"/>
          <p:cNvCxnSpPr/>
          <p:nvPr/>
        </p:nvCxnSpPr>
        <p:spPr>
          <a:xfrm flipH="1">
            <a:off x="1673678" y="3187353"/>
            <a:ext cx="28152" cy="119951"/>
          </a:xfrm>
          <a:prstGeom prst="lin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0" rev="13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5400000">
            <a:off x="1311485" y="2944699"/>
            <a:ext cx="81164" cy="433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58164" y="3100794"/>
            <a:ext cx="264531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10</a:t>
            </a:r>
            <a:endParaRPr lang="ru-RU" sz="800" b="1" dirty="0">
              <a:solidFill>
                <a:srgbClr val="FFFFFF"/>
              </a:solidFill>
            </a:endParaRPr>
          </a:p>
        </p:txBody>
      </p:sp>
      <p:grpSp>
        <p:nvGrpSpPr>
          <p:cNvPr id="154" name="Group 54"/>
          <p:cNvGrpSpPr/>
          <p:nvPr>
            <p:custDataLst>
              <p:tags r:id="rId20"/>
            </p:custDataLst>
          </p:nvPr>
        </p:nvGrpSpPr>
        <p:grpSpPr>
          <a:xfrm rot="20995894" flipH="1" flipV="1">
            <a:off x="1163506" y="2993017"/>
            <a:ext cx="118349" cy="85925"/>
            <a:chOff x="2756584" y="1708935"/>
            <a:chExt cx="1867276" cy="838402"/>
          </a:xfrm>
        </p:grpSpPr>
        <p:cxnSp>
          <p:nvCxnSpPr>
            <p:cNvPr id="155" name="Straight Connector 55"/>
            <p:cNvCxnSpPr/>
            <p:nvPr>
              <p:custDataLst>
                <p:tags r:id="rId25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51"/>
            <p:cNvCxnSpPr/>
            <p:nvPr>
              <p:custDataLst>
                <p:tags r:id="rId26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Прямая соединительная линия 156"/>
          <p:cNvCxnSpPr/>
          <p:nvPr/>
        </p:nvCxnSpPr>
        <p:spPr>
          <a:xfrm>
            <a:off x="3236940" y="3662318"/>
            <a:ext cx="898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54"/>
          <p:cNvGrpSpPr/>
          <p:nvPr>
            <p:custDataLst>
              <p:tags r:id="rId21"/>
            </p:custDataLst>
          </p:nvPr>
        </p:nvGrpSpPr>
        <p:grpSpPr>
          <a:xfrm rot="5195401" flipH="1">
            <a:off x="3377975" y="3311902"/>
            <a:ext cx="195914" cy="282092"/>
            <a:chOff x="2756584" y="1708935"/>
            <a:chExt cx="1867276" cy="838402"/>
          </a:xfrm>
        </p:grpSpPr>
        <p:cxnSp>
          <p:nvCxnSpPr>
            <p:cNvPr id="159" name="Straight Connector 55"/>
            <p:cNvCxnSpPr/>
            <p:nvPr>
              <p:custDataLst>
                <p:tags r:id="rId23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 w="38100"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51"/>
            <p:cNvCxnSpPr/>
            <p:nvPr>
              <p:custDataLst>
                <p:tags r:id="rId24"/>
              </p:custDataLst>
            </p:nvPr>
          </p:nvCxnSpPr>
          <p:spPr>
            <a:xfrm flipH="1">
              <a:off x="2756584" y="1708935"/>
              <a:ext cx="1867276" cy="838402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Oval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662663" y="3230047"/>
            <a:ext cx="183383" cy="173117"/>
          </a:xfrm>
          <a:prstGeom prst="ellipse">
            <a:avLst/>
          </a:prstGeom>
          <a:solidFill>
            <a:srgbClr val="C00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FFFFF"/>
                </a:solidFill>
              </a:rPr>
              <a:t>6</a:t>
            </a:r>
            <a:endParaRPr lang="ru-RU" sz="8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4" y="908720"/>
            <a:ext cx="4749553" cy="467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399489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71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McK 5. Source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9522" y="6429102"/>
            <a:ext cx="770509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8696" indent="-608696" defTabSz="894021">
              <a:tabLst>
                <a:tab pos="611865" algn="l"/>
              </a:tabLst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информационно-аналитическое управление транспортного планирования ГКУ ЦОДД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49965" y="51523"/>
            <a:ext cx="8624638" cy="565055"/>
          </a:xfrm>
        </p:spPr>
        <p:txBody>
          <a:bodyPr>
            <a:noAutofit/>
          </a:bodyPr>
          <a:lstStyle/>
          <a:p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Рекомендуемый график выезда из районов, прилегающих к наиболее медленным магистралям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5081966" y="6060769"/>
            <a:ext cx="2448893" cy="307736"/>
          </a:xfrm>
          <a:prstGeom prst="rect">
            <a:avLst/>
          </a:prstGeom>
          <a:noFill/>
        </p:spPr>
        <p:txBody>
          <a:bodyPr wrap="square" lIns="91303" tIns="45652" rIns="91303" bIns="45652" rtlCol="0">
            <a:spAutoFit/>
          </a:bodyPr>
          <a:lstStyle/>
          <a:p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*под центром подразумевается Садовое кольцо или Кольцевая линия Московского метрополитена </a:t>
            </a:r>
          </a:p>
        </p:txBody>
      </p:sp>
      <p:sp>
        <p:nvSpPr>
          <p:cNvPr id="21" name="Прямоугольник 20"/>
          <p:cNvSpPr/>
          <p:nvPr>
            <p:custDataLst>
              <p:tags r:id="rId6"/>
            </p:custDataLst>
          </p:nvPr>
        </p:nvSpPr>
        <p:spPr>
          <a:xfrm>
            <a:off x="923735" y="6060769"/>
            <a:ext cx="4045246" cy="415458"/>
          </a:xfrm>
          <a:prstGeom prst="rect">
            <a:avLst/>
          </a:prstGeom>
        </p:spPr>
        <p:txBody>
          <a:bodyPr wrap="square" lIns="91303" tIns="45652" rIns="91303" bIns="45652">
            <a:spAutoFit/>
          </a:bodyPr>
          <a:lstStyle/>
          <a:p>
            <a:pPr algn="just"/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таблице указанно ориентировочное время выезда из основных транспортных узлов на различных видах транспорта, обеспечивающее прибытие в центр города к 8:00, 9:00 или 10:00 часам, </a:t>
            </a:r>
            <a:r>
              <a:rPr lang="ru-RU" sz="7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учетом времени ожидания НГПТ</a:t>
            </a:r>
          </a:p>
        </p:txBody>
      </p:sp>
      <p:sp>
        <p:nvSpPr>
          <p:cNvPr id="22" name="TextBox 21"/>
          <p:cNvSpPr txBox="1"/>
          <p:nvPr>
            <p:custDataLst>
              <p:tags r:id="rId7"/>
            </p:custDataLst>
          </p:nvPr>
        </p:nvSpPr>
        <p:spPr>
          <a:xfrm>
            <a:off x="7468503" y="6060773"/>
            <a:ext cx="1190625" cy="415498"/>
          </a:xfrm>
          <a:prstGeom prst="rect">
            <a:avLst/>
          </a:prstGeom>
          <a:noFill/>
        </p:spPr>
        <p:txBody>
          <a:bodyPr wrap="square" lIns="91303" tIns="45652" rIns="91303" bIns="45652" rtlCol="0">
            <a:spAutoFit/>
          </a:bodyPr>
          <a:lstStyle/>
          <a:p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– автобус</a:t>
            </a:r>
          </a:p>
          <a:p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 – троллейбус</a:t>
            </a:r>
          </a:p>
          <a:p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 – маршрутное такси</a:t>
            </a:r>
          </a:p>
        </p:txBody>
      </p:sp>
      <p:sp>
        <p:nvSpPr>
          <p:cNvPr id="42" name="TextBox 41"/>
          <p:cNvSpPr txBox="1"/>
          <p:nvPr>
            <p:custDataLst>
              <p:tags r:id="rId8"/>
            </p:custDataLst>
          </p:nvPr>
        </p:nvSpPr>
        <p:spPr>
          <a:xfrm>
            <a:off x="5525594" y="372389"/>
            <a:ext cx="2530789" cy="246221"/>
          </a:xfrm>
          <a:prstGeom prst="rect">
            <a:avLst/>
          </a:prstGeom>
          <a:noFill/>
        </p:spPr>
        <p:txBody>
          <a:bodyPr wrap="square" lIns="91303" tIns="45652" rIns="91303" bIns="45652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желаемое время прибытия в центр*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992038829"/>
              </p:ext>
            </p:extLst>
          </p:nvPr>
        </p:nvGraphicFramePr>
        <p:xfrm>
          <a:off x="249964" y="592064"/>
          <a:ext cx="8496874" cy="5513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0108"/>
                <a:gridCol w="2300108"/>
                <a:gridCol w="432962"/>
                <a:gridCol w="432962"/>
                <a:gridCol w="432962"/>
                <a:gridCol w="432962"/>
                <a:gridCol w="432962"/>
                <a:gridCol w="432962"/>
                <a:gridCol w="432962"/>
                <a:gridCol w="432962"/>
                <a:gridCol w="432962"/>
              </a:tblGrid>
              <a:tr h="550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2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Направление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2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Начальная точка пути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8:00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9:00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10:00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а/м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метро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НГПТ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а/м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метро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НГПТ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а/м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метро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НГПТ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47">
                <a:tc rowSpan="39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2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927068" y="722947"/>
            <a:ext cx="3711356" cy="282158"/>
            <a:chOff x="4927068" y="707045"/>
            <a:chExt cx="3711356" cy="282158"/>
          </a:xfrm>
        </p:grpSpPr>
        <p:pic>
          <p:nvPicPr>
            <p:cNvPr id="176820" name="Picture 692" descr="I:\Scriptes\Week Report\img\aut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068" y="707263"/>
              <a:ext cx="281940" cy="28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92" descr="I:\Scriptes\Week Report\img\aut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80" y="707247"/>
              <a:ext cx="281940" cy="28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92" descr="I:\Scriptes\Week Report\img\aut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114" y="707045"/>
              <a:ext cx="281940" cy="28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821" name="Picture 693" descr="I:\Scriptes\Week Report\img\metr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31" y="723900"/>
              <a:ext cx="238125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93" descr="I:\Scriptes\Week Report\img\metr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930" y="723900"/>
              <a:ext cx="238125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93" descr="I:\Scriptes\Week Report\img\metr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228" y="723448"/>
              <a:ext cx="238125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822" name="Picture 694" descr="I:\Scriptes\Week Report\img\bus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990" y="726635"/>
              <a:ext cx="229362" cy="22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94" descr="I:\Scriptes\Week Report\img\bus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89" y="725642"/>
              <a:ext cx="229362" cy="22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94" descr="I:\Scriptes\Week Report\img\bus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062" y="725642"/>
              <a:ext cx="229362" cy="22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1999" y="108720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Пр-т Вернадского</a:t>
            </a:r>
            <a:br/>
            <a:r>
              <a:t>до м. Парк культуры,</a:t>
            </a:r>
            <a:br/>
            <a:r>
              <a:t>маршруты НГПТ №227 (А) - 34 (Т) - 551м (М)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251999" y="157464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491200" y="102240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"Гостиница "Салют"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200" y="115146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Юго-западная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1200" y="128052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Проспект Вернадского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1200" y="140958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Университет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999" y="160344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Липецкая ул.</a:t>
            </a:r>
            <a:br/>
            <a:r>
              <a:t>до м. Павелецкая,</a:t>
            </a:r>
            <a:br/>
            <a:r>
              <a:t>маршруты НГПТ №901 (А) - 275 (А)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251999" y="209088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491200" y="153864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"Загорье"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1200" y="166770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"Элеваторная ул."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1200" y="179676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"Бакинская ул., 29"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1200" y="192582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Кантемировская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999" y="211968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Дмитровское ш.</a:t>
            </a:r>
            <a:br/>
            <a:r>
              <a:t>до м. Менделеевская,</a:t>
            </a:r>
            <a:br/>
            <a:r>
              <a:t>маршруты НГПТ №378м (М) - 3 (Т)</a:t>
            </a:r>
          </a:p>
        </p:txBody>
      </p:sp>
      <p:sp>
        <p:nvSpPr>
          <p:cNvPr id="17" name="Straight Connector 16"/>
          <p:cNvSpPr/>
          <p:nvPr/>
        </p:nvSpPr>
        <p:spPr>
          <a:xfrm>
            <a:off x="251999" y="260712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2491200" y="205488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"Платформа Марк"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91200" y="218394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"Икшинская ул."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1200" y="231300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"К/т "Ереван"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91200" y="244206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Петровско-разумовская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999" y="282312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Профсоюзная ул.</a:t>
            </a:r>
            <a:br/>
            <a:r>
              <a:t>до м. Октябрьская,</a:t>
            </a:r>
            <a:br/>
            <a:r>
              <a:t>маршруты НГПТ №37 (А) - 72 (Т) - 196 (А)</a:t>
            </a:r>
          </a:p>
        </p:txBody>
      </p:sp>
      <p:sp>
        <p:nvSpPr>
          <p:cNvPr id="33" name="Straight Connector 32"/>
          <p:cNvSpPr/>
          <p:nvPr/>
        </p:nvSpPr>
        <p:spPr>
          <a:xfrm>
            <a:off x="251999" y="351054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91200" y="257112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"МКАД"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91200" y="270018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Теплый стан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1200" y="282924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Коньково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91200" y="295830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Беляево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91200" y="308736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Калужская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91200" y="321642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Новые Черемушки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91200" y="334548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Профсоюзная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999" y="353934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Мичуринский пр-т</a:t>
            </a:r>
            <a:br/>
            <a:r>
              <a:t/>
            </a:r>
            <a:br/>
            <a:r>
              <a:t>маршруты НГПТ №902 (А) - 17 (Т)</a:t>
            </a:r>
          </a:p>
        </p:txBody>
      </p:sp>
      <p:sp>
        <p:nvSpPr>
          <p:cNvPr id="44" name="Straight Connector 43"/>
          <p:cNvSpPr/>
          <p:nvPr/>
        </p:nvSpPr>
        <p:spPr>
          <a:xfrm>
            <a:off x="251999" y="402678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2491200" y="347454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"14-й автобусный парк"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91200" y="360360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"Музей обороны Москвы"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91200" y="373266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"Мичуринский пр-т, 21"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200" y="386172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"Мосфильмовская ул., 13"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1999" y="397998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Пр-т Андропова</a:t>
            </a:r>
            <a:br/>
            <a:r>
              <a:t>до м. Павелецкая,</a:t>
            </a:r>
            <a:br/>
            <a:r>
              <a:t>маршруты НГПТ №901 (А) - 156 (А)</a:t>
            </a:r>
          </a:p>
        </p:txBody>
      </p:sp>
      <p:sp>
        <p:nvSpPr>
          <p:cNvPr id="51" name="Straight Connector 50"/>
          <p:cNvSpPr/>
          <p:nvPr/>
        </p:nvSpPr>
        <p:spPr>
          <a:xfrm>
            <a:off x="251999" y="441396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2491200" y="399078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Каширская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91200" y="411984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"Музей Коломенское"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91200" y="424890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Коломенская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1999" y="436716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Люблинская ул.</a:t>
            </a:r>
            <a:br/>
            <a:r>
              <a:t>до м. Чкаловская,</a:t>
            </a:r>
            <a:br/>
            <a:r>
              <a:t>маршруты НГПТ №897 (М) - 623 (А) - 27 (Т)</a:t>
            </a:r>
          </a:p>
        </p:txBody>
      </p:sp>
      <p:sp>
        <p:nvSpPr>
          <p:cNvPr id="56" name="Straight Connector 55"/>
          <p:cNvSpPr/>
          <p:nvPr/>
        </p:nvSpPr>
        <p:spPr>
          <a:xfrm>
            <a:off x="251999" y="480114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2491200" y="437796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"ТК "Южные ворота"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91200" y="450702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Марьино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91200" y="463608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"Улица Судакова"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1999" y="475434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Ш. Энтузиастов</a:t>
            </a:r>
            <a:br/>
            <a:r>
              <a:t>до м. Марксистская,</a:t>
            </a:r>
            <a:br/>
            <a:r>
              <a:t>маршруты НГПТ №702 (А) - 53 (Т)</a:t>
            </a:r>
          </a:p>
        </p:txBody>
      </p:sp>
      <p:sp>
        <p:nvSpPr>
          <p:cNvPr id="61" name="Straight Connector 60"/>
          <p:cNvSpPr/>
          <p:nvPr/>
        </p:nvSpPr>
        <p:spPr>
          <a:xfrm>
            <a:off x="251999" y="518832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2491200" y="476514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"Ивановское"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91200" y="489420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"3-я Владимирская улица"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91200" y="502326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ш. Энтузиастов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1999" y="514152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Рязанский пр-т</a:t>
            </a:r>
            <a:br/>
            <a:r>
              <a:t>до м. Таганская,</a:t>
            </a:r>
            <a:br/>
            <a:r>
              <a:t>маршруты НГПТ №63 (Т, А)</a:t>
            </a:r>
          </a:p>
        </p:txBody>
      </p:sp>
      <p:sp>
        <p:nvSpPr>
          <p:cNvPr id="66" name="Straight Connector 65"/>
          <p:cNvSpPr/>
          <p:nvPr/>
        </p:nvSpPr>
        <p:spPr>
          <a:xfrm>
            <a:off x="251999" y="557550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2491200" y="515232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"Университет управления - м. "Выхино"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91200" y="528138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Рязанский пр-т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91200" y="541044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"Плодоовощное объединение"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1999" y="5604300"/>
            <a:ext cx="2296800" cy="4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99">
                <a:latin typeface="Segoe UI"/>
              </a:defRPr>
            </a:pPr>
            <a:r>
              <a:t>Щелковское ш.</a:t>
            </a:r>
            <a:br/>
            <a:r>
              <a:t>до м. Курская, Комсомольская,</a:t>
            </a:r>
            <a:br/>
            <a:r>
              <a:t>маршруты НГПТ №269м (М)</a:t>
            </a:r>
          </a:p>
        </p:txBody>
      </p:sp>
      <p:sp>
        <p:nvSpPr>
          <p:cNvPr id="71" name="Straight Connector 70"/>
          <p:cNvSpPr/>
          <p:nvPr/>
        </p:nvSpPr>
        <p:spPr>
          <a:xfrm>
            <a:off x="251999" y="609174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2491200" y="553950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ост. "МКАД/Хроматрон"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91200" y="566856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Щелковская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91200" y="579762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Черкизовская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491200" y="5926680"/>
            <a:ext cx="24336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19">
                <a:latin typeface="Segoe UI"/>
              </a:defRPr>
            </a:pPr>
            <a:r>
              <a:t>м. Преображенская пл.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52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52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852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52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52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52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852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52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852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52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07:18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52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07:27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52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07:36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53036" y="2571120"/>
            <a:ext cx="431528" cy="2183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rPr dirty="0" smtClean="0"/>
              <a:t>07:</a:t>
            </a:r>
            <a:r>
              <a:rPr lang="ru-RU" dirty="0" smtClean="0"/>
              <a:t>18</a:t>
            </a:r>
            <a:endParaRPr dirty="0"/>
          </a:p>
        </p:txBody>
      </p:sp>
      <p:sp>
        <p:nvSpPr>
          <p:cNvPr id="89" name="TextBox 88"/>
          <p:cNvSpPr txBox="1"/>
          <p:nvPr/>
        </p:nvSpPr>
        <p:spPr>
          <a:xfrm>
            <a:off x="4852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52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852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852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852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852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852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52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07:26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852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52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07:46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852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52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07:36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852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52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852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07:18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852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52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52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852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07:37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52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52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07:07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852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852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852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07:14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852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852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148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08:09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148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148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08:27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148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08:46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148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148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07:58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148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148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08:08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148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148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148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08:17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148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08:29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149036" y="2571120"/>
            <a:ext cx="431528" cy="2183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rPr dirty="0" smtClean="0"/>
              <a:t>07:5</a:t>
            </a:r>
            <a:r>
              <a:rPr lang="ru-RU" dirty="0" smtClean="0"/>
              <a:t>7</a:t>
            </a:r>
            <a:endParaRPr dirty="0"/>
          </a:p>
        </p:txBody>
      </p:sp>
      <p:sp>
        <p:nvSpPr>
          <p:cNvPr id="128" name="TextBox 127"/>
          <p:cNvSpPr txBox="1"/>
          <p:nvPr/>
        </p:nvSpPr>
        <p:spPr>
          <a:xfrm>
            <a:off x="6148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07:59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48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148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48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08:12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148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08:27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148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08:37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148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08:07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148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148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08:29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148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08:43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148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08:18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148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08:28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148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08:43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48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148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08:09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148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08:13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48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07:53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148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148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08:36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148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07:43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148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07:46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148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08:35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148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07:53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148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148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08:24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148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08:40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44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09:22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444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09:27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444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444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444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08:55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444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444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09:08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444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09:14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444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444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09:19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444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09:25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444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09:32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445036" y="2571120"/>
            <a:ext cx="431528" cy="2183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rPr dirty="0" smtClean="0"/>
              <a:t>09:1</a:t>
            </a:r>
            <a:r>
              <a:rPr lang="ru-RU" dirty="0" smtClean="0"/>
              <a:t>5</a:t>
            </a:r>
            <a:endParaRPr dirty="0"/>
          </a:p>
        </p:txBody>
      </p:sp>
      <p:sp>
        <p:nvSpPr>
          <p:cNvPr id="167" name="TextBox 166"/>
          <p:cNvSpPr txBox="1"/>
          <p:nvPr/>
        </p:nvSpPr>
        <p:spPr>
          <a:xfrm>
            <a:off x="7444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444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444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09:24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7444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09:28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444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09:36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7444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444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09:18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7444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09:22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444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09:32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444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09:45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444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09:24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444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09:35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444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09:43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444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08:56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444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09:06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444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09:12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444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08:49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444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08:58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444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09:35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444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08:55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444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08:59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444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09:35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444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09:00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444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09:13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7444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09:28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444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09:45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5284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284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07:41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284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07:44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284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07:47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284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5284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284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284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07:43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5284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284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284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284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07:49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284800" y="25711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5284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07:36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284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07:39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284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07:41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284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07:44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284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07:46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284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284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284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284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284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284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07:46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284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284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07:50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284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5284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07:33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5284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284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5284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284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07:50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284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284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07:43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284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5284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5284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07:40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5284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07:48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5284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07:50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6580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580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08:36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6580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08:39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6580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08:42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580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6580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6580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580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580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6580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6580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6580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6580800" y="25711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580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08:31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6580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6580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08:36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6580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08:39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6580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08:41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6580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08:43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6580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6580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6580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6580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6580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08:41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580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6580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08:45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6580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6580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08:28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6580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6580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580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6580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08:45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6580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6580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08:38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580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6580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6580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08:35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6580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08:43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6580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08:45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7876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7876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09:41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7876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09:44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7876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09:47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7876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7876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7876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7876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09:43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7876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7876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7876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7876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09:49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7876800" y="25711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7876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09:36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7876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09:39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7876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09:41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7876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09:44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7876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09:46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7876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09:48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876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876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876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7876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7876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09:46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7876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7876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09:50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7876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7876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09:33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7876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7876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7876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7876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09:50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7876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7876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09:43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7876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7876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-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7876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09:40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7876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09:48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7876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09:50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5716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07:13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5716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07:15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5716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07:18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5716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07:33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716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06:55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716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07:01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5716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07:05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5716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07:11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5716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5716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07:08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5716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07:10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5716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07:14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5717036" y="2571120"/>
            <a:ext cx="431528" cy="2183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rPr dirty="0" smtClean="0"/>
              <a:t>06:3</a:t>
            </a:r>
            <a:r>
              <a:rPr lang="ru-RU" dirty="0" smtClean="0"/>
              <a:t>0</a:t>
            </a:r>
            <a:endParaRPr dirty="0"/>
          </a:p>
        </p:txBody>
      </p:sp>
      <p:sp>
        <p:nvSpPr>
          <p:cNvPr id="323" name="TextBox 322"/>
          <p:cNvSpPr txBox="1"/>
          <p:nvPr/>
        </p:nvSpPr>
        <p:spPr>
          <a:xfrm>
            <a:off x="5716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06:32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5716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06:37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5716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06:40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5716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06:47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5716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06:55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5716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06:58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716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07:15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5716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07:20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716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07:25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716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07:29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716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07:21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5716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07:23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5716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07:27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5716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06:38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5716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07:00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5716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07:05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5716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06:32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5716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06:42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5716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07:12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5716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06:48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5716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06:55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5716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07:27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5716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07:00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5716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07:08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5716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07:21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5716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07:29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7012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08:13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7012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08:15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7012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08:18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7012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08:33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7012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07:51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7012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07:56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7012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08:00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7012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08:06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7012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08:06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7012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08:08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7012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08:10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7012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08:14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7012800" y="25711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07:16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7012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07:18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7012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07:22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7012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07:25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7012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07:31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7012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07:44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7012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07:52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7012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08:15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7012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08:20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7012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08:25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7012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08:29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7012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08:21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7012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08:23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7012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08:27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7012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07:35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7012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07:57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7012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08:01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7012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07:18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7012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07:27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7012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08:10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7012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07:28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7012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07:34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7012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08:26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7012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07:55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7012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08:04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7012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08:17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7012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08:27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8308800" y="10224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09:13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308800" y="11514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09:15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8308800" y="12805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09:18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8308800" y="14095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09:33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8308800" y="15386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08:52</a:t>
            </a:r>
          </a:p>
        </p:txBody>
      </p:sp>
      <p:sp>
        <p:nvSpPr>
          <p:cNvPr id="393" name="TextBox 392"/>
          <p:cNvSpPr txBox="1"/>
          <p:nvPr/>
        </p:nvSpPr>
        <p:spPr>
          <a:xfrm>
            <a:off x="8308800" y="16677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08:58</a:t>
            </a:r>
          </a:p>
        </p:txBody>
      </p:sp>
      <p:sp>
        <p:nvSpPr>
          <p:cNvPr id="394" name="TextBox 393"/>
          <p:cNvSpPr txBox="1"/>
          <p:nvPr/>
        </p:nvSpPr>
        <p:spPr>
          <a:xfrm>
            <a:off x="8308800" y="17967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09:02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8308800" y="19258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09:08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8308800" y="20548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09:06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8308800" y="21839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09:08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8308800" y="23130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09:10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8308800" y="24420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09:14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8309036" y="2571120"/>
            <a:ext cx="431528" cy="2183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rPr dirty="0" smtClean="0"/>
              <a:t>08:2</a:t>
            </a:r>
            <a:r>
              <a:rPr lang="ru-RU" dirty="0" smtClean="0"/>
              <a:t>8</a:t>
            </a:r>
            <a:endParaRPr dirty="0"/>
          </a:p>
        </p:txBody>
      </p:sp>
      <p:sp>
        <p:nvSpPr>
          <p:cNvPr id="401" name="TextBox 400"/>
          <p:cNvSpPr txBox="1"/>
          <p:nvPr/>
        </p:nvSpPr>
        <p:spPr>
          <a:xfrm>
            <a:off x="8308800" y="27001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08:30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8308800" y="28292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08:35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8308800" y="29583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08:38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8308800" y="30873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08:42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8308800" y="32164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08:50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8308800" y="33454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08:53</a:t>
            </a:r>
          </a:p>
        </p:txBody>
      </p:sp>
      <p:sp>
        <p:nvSpPr>
          <p:cNvPr id="407" name="TextBox 406"/>
          <p:cNvSpPr txBox="1"/>
          <p:nvPr/>
        </p:nvSpPr>
        <p:spPr>
          <a:xfrm>
            <a:off x="8308800" y="34745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09:15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8308800" y="36036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09:20</a:t>
            </a:r>
          </a:p>
        </p:txBody>
      </p:sp>
      <p:sp>
        <p:nvSpPr>
          <p:cNvPr id="409" name="TextBox 408"/>
          <p:cNvSpPr txBox="1"/>
          <p:nvPr/>
        </p:nvSpPr>
        <p:spPr>
          <a:xfrm>
            <a:off x="8308800" y="37326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09:25</a:t>
            </a:r>
          </a:p>
        </p:txBody>
      </p:sp>
      <p:sp>
        <p:nvSpPr>
          <p:cNvPr id="410" name="TextBox 409"/>
          <p:cNvSpPr txBox="1"/>
          <p:nvPr/>
        </p:nvSpPr>
        <p:spPr>
          <a:xfrm>
            <a:off x="8308800" y="38617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09:29</a:t>
            </a:r>
          </a:p>
        </p:txBody>
      </p:sp>
      <p:sp>
        <p:nvSpPr>
          <p:cNvPr id="411" name="TextBox 410"/>
          <p:cNvSpPr txBox="1"/>
          <p:nvPr/>
        </p:nvSpPr>
        <p:spPr>
          <a:xfrm>
            <a:off x="8308800" y="39907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09:21</a:t>
            </a:r>
          </a:p>
        </p:txBody>
      </p:sp>
      <p:sp>
        <p:nvSpPr>
          <p:cNvPr id="412" name="TextBox 411"/>
          <p:cNvSpPr txBox="1"/>
          <p:nvPr/>
        </p:nvSpPr>
        <p:spPr>
          <a:xfrm>
            <a:off x="8308800" y="41198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09:23</a:t>
            </a:r>
          </a:p>
        </p:txBody>
      </p:sp>
      <p:sp>
        <p:nvSpPr>
          <p:cNvPr id="413" name="TextBox 412"/>
          <p:cNvSpPr txBox="1"/>
          <p:nvPr/>
        </p:nvSpPr>
        <p:spPr>
          <a:xfrm>
            <a:off x="8308800" y="42489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09:27</a:t>
            </a:r>
          </a:p>
        </p:txBody>
      </p:sp>
      <p:sp>
        <p:nvSpPr>
          <p:cNvPr id="414" name="TextBox 413"/>
          <p:cNvSpPr txBox="1"/>
          <p:nvPr/>
        </p:nvSpPr>
        <p:spPr>
          <a:xfrm>
            <a:off x="8308800" y="43779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08:33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8308800" y="45070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08:56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8308800" y="46360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09:01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8308800" y="47651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08:14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8308800" y="48942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08:25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8308800" y="50232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09:10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8308800" y="51523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08:40</a:t>
            </a:r>
          </a:p>
        </p:txBody>
      </p:sp>
      <p:sp>
        <p:nvSpPr>
          <p:cNvPr id="421" name="TextBox 420"/>
          <p:cNvSpPr txBox="1"/>
          <p:nvPr/>
        </p:nvSpPr>
        <p:spPr>
          <a:xfrm>
            <a:off x="8308800" y="52813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08:47</a:t>
            </a:r>
          </a:p>
        </p:txBody>
      </p:sp>
      <p:sp>
        <p:nvSpPr>
          <p:cNvPr id="422" name="TextBox 421"/>
          <p:cNvSpPr txBox="1"/>
          <p:nvPr/>
        </p:nvSpPr>
        <p:spPr>
          <a:xfrm>
            <a:off x="8308800" y="541044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09:26</a:t>
            </a:r>
          </a:p>
        </p:txBody>
      </p:sp>
      <p:sp>
        <p:nvSpPr>
          <p:cNvPr id="423" name="TextBox 422"/>
          <p:cNvSpPr txBox="1"/>
          <p:nvPr/>
        </p:nvSpPr>
        <p:spPr>
          <a:xfrm>
            <a:off x="8308800" y="553950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08:59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8308800" y="566856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09:08</a:t>
            </a:r>
          </a:p>
        </p:txBody>
      </p:sp>
      <p:sp>
        <p:nvSpPr>
          <p:cNvPr id="425" name="TextBox 424"/>
          <p:cNvSpPr txBox="1"/>
          <p:nvPr/>
        </p:nvSpPr>
        <p:spPr>
          <a:xfrm>
            <a:off x="8308800" y="579762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09:19</a:t>
            </a:r>
          </a:p>
        </p:txBody>
      </p:sp>
      <p:sp>
        <p:nvSpPr>
          <p:cNvPr id="426" name="TextBox 425"/>
          <p:cNvSpPr txBox="1"/>
          <p:nvPr/>
        </p:nvSpPr>
        <p:spPr>
          <a:xfrm>
            <a:off x="8308800" y="5926680"/>
            <a:ext cx="432000" cy="21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19">
                <a:latin typeface="Segoe UI"/>
              </a:defRPr>
            </a:pPr>
            <a:r>
              <a:t>09:29</a:t>
            </a:r>
          </a:p>
        </p:txBody>
      </p:sp>
    </p:spTree>
    <p:extLst>
      <p:ext uri="{BB962C8B-B14F-4D97-AF65-F5344CB8AC3E}">
        <p14:creationId xmlns:p14="http://schemas.microsoft.com/office/powerpoint/2010/main" val="5450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55519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97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9979" y="47860"/>
            <a:ext cx="8429351" cy="53625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Рекомендуемый график выезда из районов, прилегающих к наиболее быстрым магистралям</a:t>
            </a:r>
          </a:p>
        </p:txBody>
      </p:sp>
      <p:sp>
        <p:nvSpPr>
          <p:cNvPr id="39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69522" y="6429102"/>
            <a:ext cx="770509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8696" indent="-608696" defTabSz="894021">
              <a:tabLst>
                <a:tab pos="611865" algn="l"/>
              </a:tabLst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Источник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информационно-аналитическое управление транспортного планирования ГКУ ЦОДД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5081966" y="6060769"/>
            <a:ext cx="2448893" cy="307736"/>
          </a:xfrm>
          <a:prstGeom prst="rect">
            <a:avLst/>
          </a:prstGeom>
          <a:noFill/>
        </p:spPr>
        <p:txBody>
          <a:bodyPr wrap="square" lIns="91303" tIns="45652" rIns="91303" bIns="45652" rtlCol="0">
            <a:spAutoFit/>
          </a:bodyPr>
          <a:lstStyle/>
          <a:p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*под центром подразумевается Садовое кольцо или Кольцевая линия Московского метрополитена </a:t>
            </a:r>
          </a:p>
        </p:txBody>
      </p:sp>
      <p:sp>
        <p:nvSpPr>
          <p:cNvPr id="21" name="Прямоугольник 20"/>
          <p:cNvSpPr/>
          <p:nvPr>
            <p:custDataLst>
              <p:tags r:id="rId6"/>
            </p:custDataLst>
          </p:nvPr>
        </p:nvSpPr>
        <p:spPr>
          <a:xfrm>
            <a:off x="923735" y="6060769"/>
            <a:ext cx="4045246" cy="415458"/>
          </a:xfrm>
          <a:prstGeom prst="rect">
            <a:avLst/>
          </a:prstGeom>
        </p:spPr>
        <p:txBody>
          <a:bodyPr wrap="square" lIns="91303" tIns="45652" rIns="91303" bIns="45652">
            <a:spAutoFit/>
          </a:bodyPr>
          <a:lstStyle/>
          <a:p>
            <a:pPr algn="just"/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таблице указанно ориентировочное время выезда из основных транспортных узлов на различных видах транспорта, обеспечивающее прибытие в центр города к 8:00, 9:00 или 10:00 часам, </a:t>
            </a:r>
            <a:r>
              <a:rPr lang="ru-RU" sz="7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учетом времени ожидания НГПТ</a:t>
            </a:r>
          </a:p>
        </p:txBody>
      </p:sp>
      <p:sp>
        <p:nvSpPr>
          <p:cNvPr id="22" name="TextBox 21"/>
          <p:cNvSpPr txBox="1"/>
          <p:nvPr>
            <p:custDataLst>
              <p:tags r:id="rId7"/>
            </p:custDataLst>
          </p:nvPr>
        </p:nvSpPr>
        <p:spPr>
          <a:xfrm>
            <a:off x="7468503" y="6060773"/>
            <a:ext cx="1190625" cy="415498"/>
          </a:xfrm>
          <a:prstGeom prst="rect">
            <a:avLst/>
          </a:prstGeom>
          <a:noFill/>
        </p:spPr>
        <p:txBody>
          <a:bodyPr wrap="square" lIns="91303" tIns="45652" rIns="91303" bIns="45652" rtlCol="0">
            <a:spAutoFit/>
          </a:bodyPr>
          <a:lstStyle/>
          <a:p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– автобус</a:t>
            </a:r>
          </a:p>
          <a:p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 – троллейбус</a:t>
            </a:r>
          </a:p>
          <a:p>
            <a:r>
              <a:rPr lang="ru-RU" sz="7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 – маршрутное такси</a:t>
            </a:r>
          </a:p>
        </p:txBody>
      </p:sp>
      <p:sp>
        <p:nvSpPr>
          <p:cNvPr id="42" name="TextBox 41"/>
          <p:cNvSpPr txBox="1"/>
          <p:nvPr>
            <p:custDataLst>
              <p:tags r:id="rId8"/>
            </p:custDataLst>
          </p:nvPr>
        </p:nvSpPr>
        <p:spPr>
          <a:xfrm>
            <a:off x="5520145" y="368939"/>
            <a:ext cx="2530789" cy="246221"/>
          </a:xfrm>
          <a:prstGeom prst="rect">
            <a:avLst/>
          </a:prstGeom>
          <a:noFill/>
        </p:spPr>
        <p:txBody>
          <a:bodyPr wrap="square" lIns="91303" tIns="45652" rIns="91303" bIns="45652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желаемое время прибытия в центр*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58942788"/>
              </p:ext>
            </p:extLst>
          </p:nvPr>
        </p:nvGraphicFramePr>
        <p:xfrm>
          <a:off x="249964" y="592064"/>
          <a:ext cx="8496874" cy="5517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0108"/>
                <a:gridCol w="2300108"/>
                <a:gridCol w="432962"/>
                <a:gridCol w="432962"/>
                <a:gridCol w="432962"/>
                <a:gridCol w="432962"/>
                <a:gridCol w="432962"/>
                <a:gridCol w="432962"/>
                <a:gridCol w="432962"/>
                <a:gridCol w="432962"/>
                <a:gridCol w="432962"/>
              </a:tblGrid>
              <a:tr h="550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Направление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Начальная точка пути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8:00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9:00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10:00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а/м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метро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НГПТ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а/м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метро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НГПТ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а/м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метро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 НГПТ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rowSpan="40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4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4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4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421" marR="4421" marT="442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927068" y="719753"/>
            <a:ext cx="3711356" cy="282158"/>
            <a:chOff x="4927068" y="735655"/>
            <a:chExt cx="3711356" cy="282158"/>
          </a:xfrm>
        </p:grpSpPr>
        <p:pic>
          <p:nvPicPr>
            <p:cNvPr id="23" name="Picture 692" descr="I:\Scriptes\Week Report\img\aut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068" y="735873"/>
              <a:ext cx="281940" cy="28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92" descr="I:\Scriptes\Week Report\img\aut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80" y="735857"/>
              <a:ext cx="281940" cy="28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92" descr="I:\Scriptes\Week Report\img\aut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114" y="735655"/>
              <a:ext cx="281940" cy="28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93" descr="I:\Scriptes\Week Report\img\metr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31" y="752510"/>
              <a:ext cx="238125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93" descr="I:\Scriptes\Week Report\img\metr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930" y="752510"/>
              <a:ext cx="238125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93" descr="I:\Scriptes\Week Report\img\metr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2228" y="752058"/>
              <a:ext cx="238125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94" descr="I:\Scriptes\Week Report\img\bus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990" y="755245"/>
              <a:ext cx="229362" cy="22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94" descr="I:\Scriptes\Week Report\img\bus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89" y="754252"/>
              <a:ext cx="229362" cy="22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94" descr="I:\Scriptes\Week Report\img\bus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9062" y="754252"/>
              <a:ext cx="229362" cy="22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1999" y="1011600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Можайское ш.</a:t>
            </a:r>
            <a:br/>
            <a:r>
              <a:t>до м. Киевская,</a:t>
            </a:r>
            <a:br/>
            <a:r>
              <a:t>маршруты НГПТ №157 (А) - 2 (Т)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251999" y="1433556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491200" y="1018800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"МКАД"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1200" y="1145052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"Ул. Гришина"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1200" y="1271304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Славянский бульвар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999" y="1523556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Ленинградское ш.</a:t>
            </a:r>
            <a:br/>
            <a:r>
              <a:t>до м. Белорусская,</a:t>
            </a:r>
            <a:br/>
            <a:r>
              <a:t>маршруты НГПТ №905 (А) - 43 (Т) - 1 (Т)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251999" y="2064816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491200" y="1397556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"Химкинская больница/МКАД"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1200" y="1523808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Речной вокзал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1200" y="1650060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Водный стадион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1200" y="1776312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Войковская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1200" y="1902564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Сокол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999" y="2093616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Звенигородское ш.</a:t>
            </a:r>
            <a:br/>
            <a:r>
              <a:t>до м. Баррикадная,</a:t>
            </a:r>
            <a:br/>
            <a:r>
              <a:t>маршруты НГПТ №850 (А) - 155 (А)</a:t>
            </a:r>
          </a:p>
        </p:txBody>
      </p:sp>
      <p:sp>
        <p:nvSpPr>
          <p:cNvPr id="19" name="Straight Connector 18"/>
          <p:cNvSpPr/>
          <p:nvPr/>
        </p:nvSpPr>
        <p:spPr>
          <a:xfrm>
            <a:off x="251999" y="2569824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2491200" y="2028816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"Лыковский пр-д"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91200" y="2155068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"Стоматологическая поликлиника №5"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91200" y="2281320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"Ул. генерала Глаголева"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91200" y="2407572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"Пятый автобусный парк"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999" y="2598624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Ленинский пр-т</a:t>
            </a:r>
            <a:br/>
            <a:r>
              <a:t/>
            </a:r>
            <a:br/>
            <a:r>
              <a:t>маршруты НГПТ №553м (М)</a:t>
            </a:r>
          </a:p>
        </p:txBody>
      </p:sp>
      <p:sp>
        <p:nvSpPr>
          <p:cNvPr id="37" name="Straight Connector 36"/>
          <p:cNvSpPr/>
          <p:nvPr/>
        </p:nvSpPr>
        <p:spPr>
          <a:xfrm>
            <a:off x="251999" y="3074832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2491200" y="2533824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"Теплостанский пр-д"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91200" y="2660076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"Ул. Обручева"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91200" y="2786328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"Ул. Крупской"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91200" y="2912580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"Университетский пр-т"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1999" y="3103632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Волоколамское ш.</a:t>
            </a:r>
            <a:br/>
            <a:r>
              <a:t>до м. Белорусская,</a:t>
            </a:r>
            <a:br/>
            <a:r>
              <a:t>маршруты НГПТ №904 (А) - 12 (Т) - 1 (Т)</a:t>
            </a:r>
          </a:p>
        </p:txBody>
      </p:sp>
      <p:sp>
        <p:nvSpPr>
          <p:cNvPr id="45" name="Straight Connector 44"/>
          <p:cNvSpPr/>
          <p:nvPr/>
        </p:nvSpPr>
        <p:spPr>
          <a:xfrm>
            <a:off x="251999" y="357984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2491200" y="3038832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"Платформа Трикотажная"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91200" y="3165084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Тушинская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91200" y="3291336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"Покровское-Глебово"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200" y="3417588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Гидропроект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1999" y="3608640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Ярослоавское ш.</a:t>
            </a:r>
            <a:br/>
            <a:r>
              <a:t>до м. Проспект Мира,</a:t>
            </a:r>
            <a:br/>
            <a:r>
              <a:t>маршруты НГПТ №903 (А) - 270 (М) - 379м (М)</a:t>
            </a:r>
          </a:p>
        </p:txBody>
      </p:sp>
      <p:sp>
        <p:nvSpPr>
          <p:cNvPr id="51" name="Straight Connector 50"/>
          <p:cNvSpPr/>
          <p:nvPr/>
        </p:nvSpPr>
        <p:spPr>
          <a:xfrm>
            <a:off x="251999" y="4084848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2491200" y="3543840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"Ул. Егора Абакумова"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91200" y="3670092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"Школа №750"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91200" y="3796344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"Ростокинский ремзавод"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91200" y="3922596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ВДНХ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1999" y="4041648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Алтуфьевское ш.</a:t>
            </a:r>
            <a:br/>
            <a:r>
              <a:t>до м. Менделеевская,</a:t>
            </a:r>
            <a:br/>
            <a:r>
              <a:t>маршруты НГПТ №73 (Т) - 13 (Т)</a:t>
            </a:r>
          </a:p>
        </p:txBody>
      </p:sp>
      <p:sp>
        <p:nvSpPr>
          <p:cNvPr id="57" name="Straight Connector 56"/>
          <p:cNvSpPr/>
          <p:nvPr/>
        </p:nvSpPr>
        <p:spPr>
          <a:xfrm>
            <a:off x="251999" y="4463604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2491200" y="4048848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Алтуфьево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91200" y="4175100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"Алтуфьевское ш., 40"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91200" y="4301352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Владыкино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1999" y="4492404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Каширское ш.</a:t>
            </a:r>
            <a:br/>
            <a:r>
              <a:t>до м. Павелецкая,</a:t>
            </a:r>
            <a:br/>
            <a:r>
              <a:t>маршруты НГПТ №907 (А)</a:t>
            </a:r>
          </a:p>
        </p:txBody>
      </p:sp>
      <p:sp>
        <p:nvSpPr>
          <p:cNvPr id="62" name="Straight Connector 61"/>
          <p:cNvSpPr/>
          <p:nvPr/>
        </p:nvSpPr>
        <p:spPr>
          <a:xfrm>
            <a:off x="251999" y="4968612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2491200" y="4427604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"16-й автобусный парк"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91200" y="4553856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Домодедовская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91200" y="4680108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"Сабурово"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91200" y="4806360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Каширская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1999" y="5058612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Варшавское ш.</a:t>
            </a:r>
            <a:br/>
            <a:r>
              <a:t>до м. Серпуховская,</a:t>
            </a:r>
            <a:br/>
            <a:r>
              <a:t>маршруты НГПТ №40 (Т) - 907 (А)</a:t>
            </a:r>
          </a:p>
        </p:txBody>
      </p:sp>
      <p:sp>
        <p:nvSpPr>
          <p:cNvPr id="68" name="Straight Connector 67"/>
          <p:cNvSpPr/>
          <p:nvPr/>
        </p:nvSpPr>
        <p:spPr>
          <a:xfrm>
            <a:off x="251999" y="5599872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TextBox 68"/>
          <p:cNvSpPr txBox="1"/>
          <p:nvPr/>
        </p:nvSpPr>
        <p:spPr>
          <a:xfrm>
            <a:off x="2491200" y="4932612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Анино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91200" y="5058864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Ул. академика Янгеля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91200" y="5185116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Пражская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91200" y="5311368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Южная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91200" y="5437620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Варшавская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1999" y="5628672"/>
            <a:ext cx="2296800" cy="460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80">
                <a:latin typeface="Segoe UI"/>
              </a:defRPr>
            </a:pPr>
            <a:r>
              <a:t>Волгоградский пр-т</a:t>
            </a:r>
            <a:br/>
            <a:r>
              <a:t>до м. Таганская,</a:t>
            </a:r>
            <a:br/>
            <a:r>
              <a:t>маршруты НГПТ №99 (А) - 27 (Т)</a:t>
            </a:r>
          </a:p>
        </p:txBody>
      </p:sp>
      <p:sp>
        <p:nvSpPr>
          <p:cNvPr id="75" name="Straight Connector 74"/>
          <p:cNvSpPr/>
          <p:nvPr/>
        </p:nvSpPr>
        <p:spPr>
          <a:xfrm>
            <a:off x="251999" y="6104880"/>
            <a:ext cx="8496000" cy="0"/>
          </a:xfrm>
          <a:prstGeom prst="lineInv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91200" y="5563872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"138 кв. Выхина/Госпиталь"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91200" y="5690124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ост. "Магазин "Мебель"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91200" y="5816376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Кузьминки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91200" y="5942628"/>
            <a:ext cx="24336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00">
                <a:latin typeface="Segoe UI"/>
              </a:defRPr>
            </a:pPr>
            <a:r>
              <a:t>м. Текстильщики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52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52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852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52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07:16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852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52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52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52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07:49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52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852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52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852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852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852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852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852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52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852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52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852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07:46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52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852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52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852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852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07:08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52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52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07:26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852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52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52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07:19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852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07:35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852800" y="49326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852800" y="50588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07:12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852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07:16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852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852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52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852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852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07:16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852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148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148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148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148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148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148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148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08:38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148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48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48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148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48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148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08:09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148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148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148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148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07:55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148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08:02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148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08:33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148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08:38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148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07:54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48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148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148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48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148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148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08:15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148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07:56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148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148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08:06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148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08:27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149036" y="4932612"/>
            <a:ext cx="43152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rPr dirty="0" smtClean="0"/>
              <a:t>07:5</a:t>
            </a:r>
            <a:r>
              <a:rPr lang="ru-RU" dirty="0" smtClean="0"/>
              <a:t>8</a:t>
            </a:r>
            <a:endParaRPr dirty="0"/>
          </a:p>
        </p:txBody>
      </p:sp>
      <p:sp>
        <p:nvSpPr>
          <p:cNvPr id="152" name="TextBox 151"/>
          <p:cNvSpPr txBox="1"/>
          <p:nvPr/>
        </p:nvSpPr>
        <p:spPr>
          <a:xfrm>
            <a:off x="6149036" y="5058864"/>
            <a:ext cx="43152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rPr dirty="0" smtClean="0"/>
              <a:t>08:0</a:t>
            </a:r>
            <a:r>
              <a:rPr lang="ru-RU" dirty="0" smtClean="0"/>
              <a:t>0</a:t>
            </a:r>
            <a:endParaRPr dirty="0"/>
          </a:p>
        </p:txBody>
      </p:sp>
      <p:sp>
        <p:nvSpPr>
          <p:cNvPr id="153" name="TextBox 152"/>
          <p:cNvSpPr txBox="1"/>
          <p:nvPr/>
        </p:nvSpPr>
        <p:spPr>
          <a:xfrm>
            <a:off x="6148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rPr dirty="0"/>
              <a:t>08:02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148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08:07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148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08:22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148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07:55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148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07:59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148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08:18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48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08:50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444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09:19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444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444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444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09:13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444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09:18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444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09:25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444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09:40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444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09:43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444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09:22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444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09:29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7444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09:36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444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09:42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7444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09:19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444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09:28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7444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09:43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444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09:51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444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08:50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444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08:55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444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09:36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444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09:40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444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09:07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444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09:12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444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09:31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444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09:36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444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08:58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444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09:04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444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09:13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444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08:56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444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444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09:08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444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09:32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7444800" y="49326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09:05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444800" y="50588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09:07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444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09:10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444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09:12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444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09:26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7444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08:47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7444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08:52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444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09:14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7444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09:48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284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5284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284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07:49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284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284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07:41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284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07:44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5284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07:47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284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07:50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284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284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284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284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284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284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284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284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284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284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07:40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284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284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5284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5284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284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5284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07:51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284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07:38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284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284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07:47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284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5284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07:35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5284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5284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07:46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5284800" y="49326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07:34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5284800" y="50588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07:36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5284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07:38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5284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07:40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5284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07:41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5284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07:40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5284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284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07:46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284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07:49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580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6580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6580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08:44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6580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6580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08:36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580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08:39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6580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08:42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6580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08:45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6580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6580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6580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6580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6580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6580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6580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6580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580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6580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08:35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6580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6580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6580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6580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580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6580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08:46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6580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08:33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6580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580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08:42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6580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6580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08:30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6580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6580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08:41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6580800" y="49326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08:29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6580800" y="50588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08:31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6580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08:33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6580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08:35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6580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08:36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580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08:35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6580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580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08:41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6580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08:44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7876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7876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7876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09:49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7876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7876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09:41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7876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09:44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7876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09:47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7876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09:50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7876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7876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876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876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876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7876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7876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7876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7876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7876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09:40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7876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7876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7876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7876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7876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7876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09:51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7876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09:38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7876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7876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09:47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7876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7876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09:35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7876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7876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09:46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7876800" y="49326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09:34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7876800" y="50588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09:36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7876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09:38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7876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09:40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876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09:41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7876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09:40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7876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-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7876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09:46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7876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09:49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5716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07:13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5716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07:21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5716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07:35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5716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07:00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5716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07:05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5716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07:11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5716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07:22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5716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07:26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5716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07:18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716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07:25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5716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07:30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5716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07:36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716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07:01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716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07:20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5716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07:32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5716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07:43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5716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07:12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5716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07:14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5716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07:16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5716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07:19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5716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07:09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5716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07:12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5716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07:15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5716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07:16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5716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06:49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5716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06:55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5716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07:05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5716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06:57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5716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07:02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5716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07:09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5716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07:25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5716800" y="49326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06:39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5716800" y="50588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06:42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5716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06:48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5716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06:54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5716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07:12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716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06:35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5716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06:41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5716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06:51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5716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07:27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7012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07:57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7012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08:08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7012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08:28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7012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07:48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7012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07:56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7012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08:05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7012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08:18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7012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08:21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7012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08:00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7012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08:08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7012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08:20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7012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08:30</a:t>
            </a:r>
          </a:p>
        </p:txBody>
      </p:sp>
      <p:sp>
        <p:nvSpPr>
          <p:cNvPr id="372" name="TextBox 371"/>
          <p:cNvSpPr txBox="1"/>
          <p:nvPr/>
        </p:nvSpPr>
        <p:spPr>
          <a:xfrm>
            <a:off x="7012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07:44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7012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08:05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7012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08:29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7012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08:41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7012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08:12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7012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08:14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7012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08:16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7012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08:19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7012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08:09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7012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08:12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7012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08:15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7012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08:16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7012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07:41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7012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07:48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7012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07:58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7012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07:43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7012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07:48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7012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07:56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7012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08:17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7012800" y="49326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07:28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7012800" y="50588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07:31</a:t>
            </a:r>
          </a:p>
        </p:txBody>
      </p:sp>
      <p:sp>
        <p:nvSpPr>
          <p:cNvPr id="393" name="TextBox 392"/>
          <p:cNvSpPr txBox="1"/>
          <p:nvPr/>
        </p:nvSpPr>
        <p:spPr>
          <a:xfrm>
            <a:off x="7012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07:34</a:t>
            </a:r>
          </a:p>
        </p:txBody>
      </p:sp>
      <p:sp>
        <p:nvSpPr>
          <p:cNvPr id="394" name="TextBox 393"/>
          <p:cNvSpPr txBox="1"/>
          <p:nvPr/>
        </p:nvSpPr>
        <p:spPr>
          <a:xfrm>
            <a:off x="7012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07:40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7012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08:04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7012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07:27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7012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07:32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7012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07:53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7012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08:27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8308800" y="10188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09:00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8308800" y="11450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09:10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8308800" y="12713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09:29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8308800" y="13975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08:58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8308800" y="15238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09:03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8308800" y="16500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09:09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8308800" y="17763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09:19</a:t>
            </a:r>
          </a:p>
        </p:txBody>
      </p:sp>
      <p:sp>
        <p:nvSpPr>
          <p:cNvPr id="407" name="TextBox 406"/>
          <p:cNvSpPr txBox="1"/>
          <p:nvPr/>
        </p:nvSpPr>
        <p:spPr>
          <a:xfrm>
            <a:off x="8308800" y="19025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09:22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8308800" y="20288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09:08</a:t>
            </a:r>
          </a:p>
        </p:txBody>
      </p:sp>
      <p:sp>
        <p:nvSpPr>
          <p:cNvPr id="409" name="TextBox 408"/>
          <p:cNvSpPr txBox="1"/>
          <p:nvPr/>
        </p:nvSpPr>
        <p:spPr>
          <a:xfrm>
            <a:off x="8308800" y="21550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09:15</a:t>
            </a:r>
          </a:p>
        </p:txBody>
      </p:sp>
      <p:sp>
        <p:nvSpPr>
          <p:cNvPr id="410" name="TextBox 409"/>
          <p:cNvSpPr txBox="1"/>
          <p:nvPr/>
        </p:nvSpPr>
        <p:spPr>
          <a:xfrm>
            <a:off x="8308800" y="22813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09:23</a:t>
            </a:r>
          </a:p>
        </p:txBody>
      </p:sp>
      <p:sp>
        <p:nvSpPr>
          <p:cNvPr id="411" name="TextBox 410"/>
          <p:cNvSpPr txBox="1"/>
          <p:nvPr/>
        </p:nvSpPr>
        <p:spPr>
          <a:xfrm>
            <a:off x="8308800" y="24075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09:31</a:t>
            </a:r>
          </a:p>
        </p:txBody>
      </p:sp>
      <p:sp>
        <p:nvSpPr>
          <p:cNvPr id="412" name="TextBox 411"/>
          <p:cNvSpPr txBox="1"/>
          <p:nvPr/>
        </p:nvSpPr>
        <p:spPr>
          <a:xfrm>
            <a:off x="8308800" y="25338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08:54</a:t>
            </a:r>
          </a:p>
        </p:txBody>
      </p:sp>
      <p:sp>
        <p:nvSpPr>
          <p:cNvPr id="413" name="TextBox 412"/>
          <p:cNvSpPr txBox="1"/>
          <p:nvPr/>
        </p:nvSpPr>
        <p:spPr>
          <a:xfrm>
            <a:off x="8308800" y="26600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09:12</a:t>
            </a:r>
          </a:p>
        </p:txBody>
      </p:sp>
      <p:sp>
        <p:nvSpPr>
          <p:cNvPr id="414" name="TextBox 413"/>
          <p:cNvSpPr txBox="1"/>
          <p:nvPr/>
        </p:nvSpPr>
        <p:spPr>
          <a:xfrm>
            <a:off x="8308800" y="27863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09:30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8308800" y="291258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09:41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8308800" y="303883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09:12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8308800" y="316508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09:14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8308800" y="329133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09:16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8308800" y="341758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09:19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8308800" y="354384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09:09</a:t>
            </a:r>
          </a:p>
        </p:txBody>
      </p:sp>
      <p:sp>
        <p:nvSpPr>
          <p:cNvPr id="421" name="TextBox 420"/>
          <p:cNvSpPr txBox="1"/>
          <p:nvPr/>
        </p:nvSpPr>
        <p:spPr>
          <a:xfrm>
            <a:off x="8308800" y="367009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09:12</a:t>
            </a:r>
          </a:p>
        </p:txBody>
      </p:sp>
      <p:sp>
        <p:nvSpPr>
          <p:cNvPr id="422" name="TextBox 421"/>
          <p:cNvSpPr txBox="1"/>
          <p:nvPr/>
        </p:nvSpPr>
        <p:spPr>
          <a:xfrm>
            <a:off x="8308800" y="379634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09:15</a:t>
            </a:r>
          </a:p>
        </p:txBody>
      </p:sp>
      <p:sp>
        <p:nvSpPr>
          <p:cNvPr id="423" name="TextBox 422"/>
          <p:cNvSpPr txBox="1"/>
          <p:nvPr/>
        </p:nvSpPr>
        <p:spPr>
          <a:xfrm>
            <a:off x="8308800" y="392259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09:16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8308800" y="404884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08:43</a:t>
            </a:r>
          </a:p>
        </p:txBody>
      </p:sp>
      <p:sp>
        <p:nvSpPr>
          <p:cNvPr id="425" name="TextBox 424"/>
          <p:cNvSpPr txBox="1"/>
          <p:nvPr/>
        </p:nvSpPr>
        <p:spPr>
          <a:xfrm>
            <a:off x="8308800" y="417510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08:50</a:t>
            </a:r>
          </a:p>
        </p:txBody>
      </p:sp>
      <p:sp>
        <p:nvSpPr>
          <p:cNvPr id="426" name="TextBox 425"/>
          <p:cNvSpPr txBox="1"/>
          <p:nvPr/>
        </p:nvSpPr>
        <p:spPr>
          <a:xfrm>
            <a:off x="8308800" y="430135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08:57</a:t>
            </a:r>
          </a:p>
        </p:txBody>
      </p:sp>
      <p:sp>
        <p:nvSpPr>
          <p:cNvPr id="427" name="TextBox 426"/>
          <p:cNvSpPr txBox="1"/>
          <p:nvPr/>
        </p:nvSpPr>
        <p:spPr>
          <a:xfrm>
            <a:off x="8308800" y="442760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08:43</a:t>
            </a:r>
          </a:p>
        </p:txBody>
      </p:sp>
      <p:sp>
        <p:nvSpPr>
          <p:cNvPr id="428" name="TextBox 427"/>
          <p:cNvSpPr txBox="1"/>
          <p:nvPr/>
        </p:nvSpPr>
        <p:spPr>
          <a:xfrm>
            <a:off x="8308800" y="455385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08:48</a:t>
            </a:r>
          </a:p>
        </p:txBody>
      </p:sp>
      <p:sp>
        <p:nvSpPr>
          <p:cNvPr id="429" name="TextBox 428"/>
          <p:cNvSpPr txBox="1"/>
          <p:nvPr/>
        </p:nvSpPr>
        <p:spPr>
          <a:xfrm>
            <a:off x="8308800" y="468010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08:58</a:t>
            </a:r>
          </a:p>
        </p:txBody>
      </p:sp>
      <p:sp>
        <p:nvSpPr>
          <p:cNvPr id="430" name="TextBox 429"/>
          <p:cNvSpPr txBox="1"/>
          <p:nvPr/>
        </p:nvSpPr>
        <p:spPr>
          <a:xfrm>
            <a:off x="8308800" y="480636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09:22</a:t>
            </a:r>
          </a:p>
        </p:txBody>
      </p:sp>
      <p:sp>
        <p:nvSpPr>
          <p:cNvPr id="431" name="TextBox 430"/>
          <p:cNvSpPr txBox="1"/>
          <p:nvPr/>
        </p:nvSpPr>
        <p:spPr>
          <a:xfrm>
            <a:off x="8308800" y="493261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08:34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8308800" y="505886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08:37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8308800" y="518511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08:42</a:t>
            </a:r>
          </a:p>
        </p:txBody>
      </p:sp>
      <p:sp>
        <p:nvSpPr>
          <p:cNvPr id="434" name="TextBox 433"/>
          <p:cNvSpPr txBox="1"/>
          <p:nvPr/>
        </p:nvSpPr>
        <p:spPr>
          <a:xfrm>
            <a:off x="8308800" y="531136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08:45</a:t>
            </a:r>
          </a:p>
        </p:txBody>
      </p:sp>
      <p:sp>
        <p:nvSpPr>
          <p:cNvPr id="435" name="TextBox 434"/>
          <p:cNvSpPr txBox="1"/>
          <p:nvPr/>
        </p:nvSpPr>
        <p:spPr>
          <a:xfrm>
            <a:off x="8308800" y="5437620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09:08</a:t>
            </a:r>
          </a:p>
        </p:txBody>
      </p:sp>
      <p:sp>
        <p:nvSpPr>
          <p:cNvPr id="436" name="TextBox 435"/>
          <p:cNvSpPr txBox="1"/>
          <p:nvPr/>
        </p:nvSpPr>
        <p:spPr>
          <a:xfrm>
            <a:off x="8308800" y="5563872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08:19</a:t>
            </a:r>
          </a:p>
        </p:txBody>
      </p:sp>
      <p:sp>
        <p:nvSpPr>
          <p:cNvPr id="437" name="TextBox 436"/>
          <p:cNvSpPr txBox="1"/>
          <p:nvPr/>
        </p:nvSpPr>
        <p:spPr>
          <a:xfrm>
            <a:off x="8308800" y="5690124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08:25</a:t>
            </a:r>
          </a:p>
        </p:txBody>
      </p:sp>
      <p:sp>
        <p:nvSpPr>
          <p:cNvPr id="438" name="TextBox 437"/>
          <p:cNvSpPr txBox="1"/>
          <p:nvPr/>
        </p:nvSpPr>
        <p:spPr>
          <a:xfrm>
            <a:off x="8308800" y="5816376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08:49</a:t>
            </a:r>
          </a:p>
        </p:txBody>
      </p:sp>
      <p:sp>
        <p:nvSpPr>
          <p:cNvPr id="439" name="TextBox 438"/>
          <p:cNvSpPr txBox="1"/>
          <p:nvPr/>
        </p:nvSpPr>
        <p:spPr>
          <a:xfrm>
            <a:off x="8308800" y="5942628"/>
            <a:ext cx="432000" cy="2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">
                <a:latin typeface="Segoe UI"/>
              </a:defRPr>
            </a:pPr>
            <a:r>
              <a:t>09:25</a:t>
            </a:r>
          </a:p>
        </p:txBody>
      </p:sp>
    </p:spTree>
    <p:extLst>
      <p:ext uri="{BB962C8B-B14F-4D97-AF65-F5344CB8AC3E}">
        <p14:creationId xmlns:p14="http://schemas.microsoft.com/office/powerpoint/2010/main" val="10103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6&quot;&gt;&lt;elem m_fUsage=&quot;5.19295509607542090000E+000&quot;&gt;&lt;m_ppcolschidx val=&quot;0&quot;/&gt;&lt;m_rgb r=&quot;f2&quot; g=&quot;c1&quot; b=&quot;0&quot;/&gt;&lt;/elem&gt;&lt;elem m_fUsage=&quot;3.75933697772444080000E+000&quot;&gt;&lt;m_ppcolschidx val=&quot;0&quot;/&gt;&lt;m_rgb r=&quot;18&quot; g=&quot;78&quot; b=&quot;20&quot;/&gt;&lt;/elem&gt;&lt;elem m_fUsage=&quot;1.04693430619990790000E+000&quot;&gt;&lt;m_ppcolschidx val=&quot;0&quot;/&gt;&lt;m_rgb r=&quot;fd&quot; g=&quot;0&quot; b=&quot;6&quot;/&gt;&lt;/elem&gt;&lt;elem m_fUsage=&quot;7.73561970348934430000E-004&quot;&gt;&lt;m_ppcolschidx val=&quot;0&quot;/&gt;&lt;m_rgb r=&quot;ef&quot; g=&quot;fa&quot; b=&quot;1d&quot;/&gt;&lt;/elem&gt;&lt;elem m_fUsage=&quot;5.80298835530108990000E-009&quot;&gt;&lt;m_ppcolschidx val=&quot;0&quot;/&gt;&lt;m_rgb r=&quot;dd&quot; g=&quot;dd&quot; b=&quot;dd&quot;/&gt;&lt;/elem&gt;&lt;elem m_fUsage=&quot;5.22268951977098080000E-009&quot;&gt;&lt;m_ppcolschidx val=&quot;0&quot;/&gt;&lt;m_rgb r=&quot;b2&quot; g=&quot;b2&quot; b=&quot;b2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35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lB0wAy_kaBEfj2OytIf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1ly4oc8UapjK6Hyn476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Z1D6.gn0ubFLFrp7hH.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iiU0AdT06A16JdsCY6m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0t.mik.EG4FtSP4hE.8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_0DjwlO0OHlwjITSrNH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1wtNPhvEi2E4ORRgFJZ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xxhnoRv02FEIOvKJxmR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LSctXokeHzIBnl5oRG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rNMQfeLkCaLR1K9wgU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LNoe9b4keOWLZjuOj4P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JU4gnQ5EaL1M6ILfrG3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j3_ruk_EKwOq0NW9o.J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W_6JGtekqjJRKGzx3Cu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MvO.9OU.ko2nxL6WMw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DvZn74U0SvtnxyZaUF0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Ri8K0FEUqcfqp9l3qDI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uXw1FOtkq40CgM4xfZc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P04ISQFEe7LYPghFZVZ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gWpvOEd0WxW3XmZevt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AFDN2DkO45U11vQfcn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U6inuAaEybHGZhRob0I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0fcnkh4kWLYx5cRWNYE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ftm9b8CE2TndRf8LMKd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NKbYgdckSoT5Cinw3wP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SD0VGBZEmIZ9Smcrhk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Ox.QgjhEO6Tor9llpJE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JjMnGXj02iZgVl1j8gl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gVzatS0k.wSc2mId7f0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H5WX04DEGKN91MCSaI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cO9F.piUONIKP.ma8Do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bhvQUflUG7rA_2rRiJw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o5MdNQXE.l25BEDZ2Z5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5DgeMiHkeOEfZEX1ikh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Yvcvb2eEezwMT2HSyta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4WLnrMQkOUuPT5dCkKQ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mpe1AiZEu33ipaeu4ka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.IvDK9fkaUN91WYbauW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yEohPkJEunpQgILWHCa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M..E8mz0uqToktbnERL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hC6gIftEy1y41j_oHZ4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v0hm6IF0CAN10iNt2mm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SX9wmt2kW8uKorzwLZF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6GkJl.cEWRdCT40gjeF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lKCAvN00iY_wkqg2LP3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2wc31qqEu323feq4rVI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y.AAhE0Ui6kXXylD.Lf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5VLeT0CUO58F_jvFbmF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K7qfSJIUasFDP_aFBVD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ZI_DBTN0mwzti5N5Yx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PuH40i00yNZ8p_Rf1qB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zCcrNlIkmMVbTG49kUI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Ou9N1nJ0OnAR1lsHHkN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5s9TBsV0exXDhlGEUHo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2PFU6uZE.ElM00eGD7s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72ykmTE02Mb4wFVPLmv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aThhQ.akaELw6RFk4vF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1GHnXHzUSHblL5L05s4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VHsMdCwU.rzIMz3oGnY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07QsLieUOOcvvyJvw90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zGjON3U6i20GsgsxCa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jbuz2bnE6_Hk2LiCiS7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OVV9q1DUepQYmRSNyCp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W5oaF6oEiGjNNs8SxkW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E4.k4P5UeZBYWW9Hkhr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ub.oWMhUi_LYhcSbJMZ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Yo.AC81ECnHCw2RYBCG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O_9Ofta0SJ26lsqqEw5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wZMh9Zt0C2bwwuFNHw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lZMYcdCESj5IjCCXL94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DDn8xEUyXrnoT_1mrC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hkZqOsR0eNyfplHgIg6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qC9UwUzEaJEbZyuXQNH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TH72WOik.4s9F8tRSuX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K9CGcXe0W8X1cPRjxj9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BXFrvQDEGQ4bswT5IEZ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08_EmHi02TOidCaW3Wt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TMCBNlRkqr7Ke5nwEQG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364cxpPU.PeZ7kjFYY3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_TmlP6FkSROWFBICue0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55vSn6G02zyT_irzgYI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qRrw_w5U2dsShk_qxn7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gs4zj6TUOmc3N4KmfFc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od.ppLh0uRZqkF0IZc8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wowKzaFE.aY4T8m8qN2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kZ3b5v2kmqGytZFH3T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UGFeCux0Guu1Ohy_nGN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UoPfkNVEiFnnLztz.5r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fVyx33vU6WsCQ2lCrg9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9eKUE1k0EO1anDSXNV42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L6jk6xkUytKi_RdtMnp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LHWeoh8UCkp8_94hcfj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P3ZtEhAUCv4jZ3oIOH_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0VFeVWU0qhvVS6JIF4r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DGIaisb02suvQYkDnEs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S_wXySDkOe_Qk02.BrW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9hvM0cW0yprw81porvb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8Fcg7dKx02o48gzofesu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P3ZtEhAUCv4jZ3oIOH_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S_wXySDkOe_Qk02.BrW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0VFeVWU0qhvVS6JIF4r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n53sg9c0GY2j9RFPaTV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WEnpda2EekZU6FjkA9t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F1N3ANpU6dsYMtO8Q9M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ezmf0or0a65KtnNe088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otrQV3X0ybpcKDKqVWa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Wk3x3JCk.2okDB5O4K0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MtYomxDU.1s_BZOLRDK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E5Yt8PjEWWouVxCNMI4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3GOZKTjkWMWg9XGLQSY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xp2kA4dkKhIiFhkF8XV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eS.76amUixruW5PnZD7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uQxpCQ9UecFIfRPHPfC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n9x0GPBUefWeWm6d5Lj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Q0UPIsGEmlI5CXcY8CB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tKwbFdnkmPyeHOrxIz0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rVTnkeM0atEOJOzJWr6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VH_ntP50mdFWGyHHtic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LHZ2rWb0WKecbdsFgh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JJR4u_W0uoPM1zwWMGo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_oPNiAY0.LefgoOkqkf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4AlhbaxkKEz0146dDp7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YaU6rMx0qlga17M9ph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_BTTTwokOmzep9aOVW0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_VipJnOECyfzBthL9EV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fo0_eTLkGKFHO.EVZ24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L6aLOVs02Zo0lSX4Fnt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GidVU01UOU6knEZpDrB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voF9EJskenYjlKJUiQ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TO9M.tAUa3h8ixcCoWe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3GOZKTjkWMWg9XGLQSY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U4nBiAmkObp_Yk9OBez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fnTasajkmJLWpqgyye1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JtLzVYg0u0W2MZfQvc1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nT7otPU0Sw72zajZVH2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oVEjm9WUeFU3eRTwf3n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kGCFQdUaS443v.FHur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MK0o5.E2v_WV4fHXAT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bfeVb5bEiKFsokyKJ1k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PHJKtMp0OFgvniFxxDf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LsUs5_.0SfNF8e_zF21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Stnz7_nEmmCnAwIGwpj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JTlCWb7UKhee.N_28qR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gW8mhqUUqZIOOBMZCPF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RPVHDh2kKsKhnP3UHvV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vH_K_kaESMKENjdHc9B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3Wxqsm3UePNnRriebC7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0.dh1JgEGvEVd2Qhk8P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GRTzdxT0awh7vhwxPh2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DXZOa7UE22t8aH7vrUv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VLtEkU406M9PkdaIKkg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W4aCw8J0yM3.lbAj892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gYgs.MkK863t7oXrms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ofxNrv50WXEXeswjhKu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TSEM6ic0.0ic0YzpvE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VNaq0phE.N92NmJu__1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fQL08wkmYAUVyb1DL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E40lBU9kuAykxPIUwJF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R6QaGU3ES1Qdd9BQi.3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Y4TF1LiEyMsIt.IeelA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NZ2S5oAkqTsqZglCBnh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M7kmw3fEezqpQ8bM6kK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Fs8IhBnUed8ZmZaPN1d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pK_SgeRUC90H8F28U_W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9TikNa3Uu1sz9D3IQZ2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rSCJI.0U6vnUPC6SiD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Ub1Enz10y159Ahbe8t2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M.DVNFIECg63R6svkR2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oqb5TbI0CVnPTGtSgwR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6cISHJ_akOGj0sPdvA90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qC3bs1SkqmzYYodiU3r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bWdt9xQ0qZKZahOHDXV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AS3HYTbEeJkNBGUHoqO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im1Uci.0ub6AkIaUgMU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bKzvCRq0eUzzB2fx1vp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JZgy8myUGgoQn6XIib0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DmW5sMm0a5LNmwEFas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ud7XGoF0q8h34BVWvwf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GLySgcyUmY2I_A_XXwh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Mi58EHdkqNLseUJTc8A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tHcUIhhEiP41SbTnXEs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.NGiyMIUKjGUhnBHVyR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kfkm4le0qDqrlXg2g7B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6OZ_dFIkOe_LIJZBfiJ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apKrO8OUSxSRZcPZNcC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412_q_SUaQixlIgQS6U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ePIQrAFECVqlyjdyNT_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n5c0fcw0u.VUsOWb0AO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Xn78ovpUmG_JFBzWbgV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myOUmTfUOhg9295JO2n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acMIwIl027pGJMRUpgx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A07A8p0.rY19uVUJ3E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GzKYtmTUOpRzOTM5Zr5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DWNpbu0KwEPZ3qlXYS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m7goVry0GlpnrNoaHha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h4y89I.UiIP_wgOTicZ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c3dVk6_0SuOmyYMF1Kk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FadMJXxkazNmtLkeiMD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lsQMtQf0irBbb8Fag.m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k0xaqnwkCBz40gceFJz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WLYXJzDk6xAM5NfP9C2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zyVx..IUCEkuN7N2EPr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OEq__a60yKV2.XnLTHi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OjIf_i40qIFgY5lShTz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OinEMzyUWFgg8Wtc4pj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sWqqUj.02KIimvUXsZN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5ZpjSMtE6mdENLzOW6N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WLYXJzDk6xAM5NfP9C2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lB0wAy_kaBEfj2OytIf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ajGztUlUqGk71W2IzN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JRUlmxcEiu9XLC1nE5j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atOYnGVkKZzghjQeDvY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Ls7UjME0qZQMy8da_Aa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.llawM5EWi0n7XA8t_S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3aw4FIwkyIHQMDiw79M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vfcCkTRECPz0YuHcU6Y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RjFrWtOk2X6eX7L5dW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EfMk96y0i67jneM8Wl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iMr4LGpkCV.pKTADv3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mXGjVtS0aW_Iwsrg51Z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bOO0.N0OCFCWrxqetx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Y7Tb76FEKAphoUDDZAL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Da70u4d0WBAtPGWJZpS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390fINRUSI25JOZmJpb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m7WxFFkqa87q9_tAxz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WRM014 (ЦОДД)">
  <a:themeElements>
    <a:clrScheme name="Custom 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8EFC2"/>
      </a:accent1>
      <a:accent2>
        <a:srgbClr val="9FD768"/>
      </a:accent2>
      <a:accent3>
        <a:srgbClr val="D1D0CF"/>
      </a:accent3>
      <a:accent4>
        <a:srgbClr val="85CC3A"/>
      </a:accent4>
      <a:accent5>
        <a:srgbClr val="FF6600"/>
      </a:accent5>
      <a:accent6>
        <a:srgbClr val="808080"/>
      </a:accent6>
      <a:hlink>
        <a:srgbClr val="D1D0CF"/>
      </a:hlink>
      <a:folHlink>
        <a:srgbClr val="85CC3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700" dirty="0" err="1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WRM014 (ЦОДД)">
  <a:themeElements>
    <a:clrScheme name="Custom 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8EFC2"/>
      </a:accent1>
      <a:accent2>
        <a:srgbClr val="9FD768"/>
      </a:accent2>
      <a:accent3>
        <a:srgbClr val="D1D0CF"/>
      </a:accent3>
      <a:accent4>
        <a:srgbClr val="85CC3A"/>
      </a:accent4>
      <a:accent5>
        <a:srgbClr val="FF6600"/>
      </a:accent5>
      <a:accent6>
        <a:srgbClr val="808080"/>
      </a:accent6>
      <a:hlink>
        <a:srgbClr val="D1D0CF"/>
      </a:hlink>
      <a:folHlink>
        <a:srgbClr val="85CC3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WRM014 (ЦОДД)">
  <a:themeElements>
    <a:clrScheme name="Custom 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8EFC2"/>
      </a:accent1>
      <a:accent2>
        <a:srgbClr val="9FD768"/>
      </a:accent2>
      <a:accent3>
        <a:srgbClr val="D1D0CF"/>
      </a:accent3>
      <a:accent4>
        <a:srgbClr val="85CC3A"/>
      </a:accent4>
      <a:accent5>
        <a:srgbClr val="FF6600"/>
      </a:accent5>
      <a:accent6>
        <a:srgbClr val="808080"/>
      </a:accent6>
      <a:hlink>
        <a:srgbClr val="D1D0CF"/>
      </a:hlink>
      <a:folHlink>
        <a:srgbClr val="85CC3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_WRM014 (ЦОДД)">
  <a:themeElements>
    <a:clrScheme name="Custom 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8EFC2"/>
      </a:accent1>
      <a:accent2>
        <a:srgbClr val="9FD768"/>
      </a:accent2>
      <a:accent3>
        <a:srgbClr val="D1D0CF"/>
      </a:accent3>
      <a:accent4>
        <a:srgbClr val="85CC3A"/>
      </a:accent4>
      <a:accent5>
        <a:srgbClr val="FF6600"/>
      </a:accent5>
      <a:accent6>
        <a:srgbClr val="808080"/>
      </a:accent6>
      <a:hlink>
        <a:srgbClr val="D1D0CF"/>
      </a:hlink>
      <a:folHlink>
        <a:srgbClr val="85CC3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8_WRM014 (ЦОДД)">
  <a:themeElements>
    <a:clrScheme name="Custom 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8EFC2"/>
      </a:accent1>
      <a:accent2>
        <a:srgbClr val="9FD768"/>
      </a:accent2>
      <a:accent3>
        <a:srgbClr val="D1D0CF"/>
      </a:accent3>
      <a:accent4>
        <a:srgbClr val="85CC3A"/>
      </a:accent4>
      <a:accent5>
        <a:srgbClr val="FF6600"/>
      </a:accent5>
      <a:accent6>
        <a:srgbClr val="808080"/>
      </a:accent6>
      <a:hlink>
        <a:srgbClr val="D1D0CF"/>
      </a:hlink>
      <a:folHlink>
        <a:srgbClr val="85CC3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noFill/>
        </a:ln>
      </a:spPr>
      <a:bodyPr lIns="0" tIns="36000" rIns="0" bIns="36000" rtlCol="0" anchor="ctr"/>
      <a:lstStyle>
        <a:defPPr algn="ctr">
          <a:defRPr sz="7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WRM014 (ЦОДД)</Template>
  <TotalTime>43031</TotalTime>
  <Words>2296</Words>
  <Application>Microsoft Office PowerPoint</Application>
  <PresentationFormat>Произвольный</PresentationFormat>
  <Paragraphs>1207</Paragraphs>
  <Slides>10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33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WRM014 (ЦОДД)</vt:lpstr>
      <vt:lpstr>9_Тема Office</vt:lpstr>
      <vt:lpstr>10_Тема Office</vt:lpstr>
      <vt:lpstr>11_Тема Office</vt:lpstr>
      <vt:lpstr>1_WRM014 (ЦОДД)</vt:lpstr>
      <vt:lpstr>2_WRM014 (ЦОДД)</vt:lpstr>
      <vt:lpstr>12_Тема Office</vt:lpstr>
      <vt:lpstr>14_Тема Office</vt:lpstr>
      <vt:lpstr>15_Тема Office</vt:lpstr>
      <vt:lpstr>3_WRM014 (ЦОДД)</vt:lpstr>
      <vt:lpstr>13_Тема Office</vt:lpstr>
      <vt:lpstr>8_WRM014 (ЦОДД)</vt:lpstr>
      <vt:lpstr>22_Тема Office</vt:lpstr>
      <vt:lpstr>think-cell Slide</vt:lpstr>
      <vt:lpstr>Презентация PowerPoint</vt:lpstr>
      <vt:lpstr>Краткое содержание</vt:lpstr>
      <vt:lpstr>Недельная динамика изменения скоростей по магистралям города в дневное время суток</vt:lpstr>
      <vt:lpstr>Самые быстрые магистрали города за неделю</vt:lpstr>
      <vt:lpstr>Самые медленные магистрали города за неделю</vt:lpstr>
      <vt:lpstr>Презентация PowerPoint</vt:lpstr>
      <vt:lpstr>Крупные участки с ограничением движения на время строительно-ремонтных работ в период 8 – 14 февраля</vt:lpstr>
      <vt:lpstr>Рекомендуемый график выезда из районов, прилегающих к наиболее медленным магистралям</vt:lpstr>
      <vt:lpstr>Рекомендуемый график выезда из районов, прилегающих к наиболее быстрым магистралям</vt:lpstr>
      <vt:lpstr>Общий прогноз и 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документа</dc:title>
  <dc:creator>Stanislav Tuibakhtin</dc:creator>
  <cp:lastModifiedBy>Настенька</cp:lastModifiedBy>
  <cp:revision>1777</cp:revision>
  <cp:lastPrinted>2015-08-18T07:31:56Z</cp:lastPrinted>
  <dcterms:created xsi:type="dcterms:W3CDTF">2014-03-03T16:46:42Z</dcterms:created>
  <dcterms:modified xsi:type="dcterms:W3CDTF">2016-02-03T11:36:52Z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MSW-AAA123-20140303-</vt:lpwstr>
  </property>
  <property fmtid="{D5CDD505-2E9C-101B-9397-08002B2CF9AE}" pid="10" name="Office2010WasSaved">
    <vt:lpwstr>1</vt:lpwstr>
  </property>
</Properties>
</file>