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лчанов Александр Владимирович" initials="МАВ" lastIdx="0" clrIdx="0">
    <p:extLst>
      <p:ext uri="{19B8F6BF-5375-455C-9EA6-DF929625EA0E}">
        <p15:presenceInfo xmlns:p15="http://schemas.microsoft.com/office/powerpoint/2012/main" userId="S-1-5-21-21474177-3350548676-3660548703-25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59BD62"/>
    <a:srgbClr val="2E5496"/>
    <a:srgbClr val="4471C4"/>
    <a:srgbClr val="5B9BD4"/>
    <a:srgbClr val="35AB41"/>
    <a:srgbClr val="6DD0B4"/>
    <a:srgbClr val="5B9BD5"/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7696" y="0"/>
            <a:ext cx="983589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1276" y="405765"/>
            <a:ext cx="10626090" cy="115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277" y="1716786"/>
            <a:ext cx="11007445" cy="4464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10" Type="http://schemas.openxmlformats.org/officeDocument/2006/relationships/image" Target="../media/image89.jpg"/><Relationship Id="rId4" Type="http://schemas.openxmlformats.org/officeDocument/2006/relationships/image" Target="../media/image83.jpg"/><Relationship Id="rId9" Type="http://schemas.openxmlformats.org/officeDocument/2006/relationships/image" Target="../media/image8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jp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jp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02512"/>
            <a:ext cx="11832336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51100" marR="5080" indent="-2439035" algn="l">
              <a:lnSpc>
                <a:spcPts val="4750"/>
              </a:lnSpc>
              <a:spcBef>
                <a:spcPts val="705"/>
              </a:spcBef>
            </a:pPr>
            <a:r>
              <a:rPr lang="ru-RU" sz="4400" spc="-330" dirty="0" smtClean="0"/>
              <a:t>Меры по ограничению владения и использования транспорта в Сингапуре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0" y="681926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747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79" y="77469"/>
            <a:ext cx="0" cy="6703059"/>
          </a:xfrm>
          <a:custGeom>
            <a:avLst/>
            <a:gdLst/>
            <a:ahLst/>
            <a:cxnLst/>
            <a:rect l="l" t="t" r="r" b="b"/>
            <a:pathLst>
              <a:path h="6703059">
                <a:moveTo>
                  <a:pt x="0" y="0"/>
                </a:moveTo>
                <a:lnTo>
                  <a:pt x="0" y="6703059"/>
                </a:lnTo>
              </a:path>
            </a:pathLst>
          </a:custGeom>
          <a:ln w="773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73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747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53328" y="77343"/>
            <a:ext cx="0" cy="6703695"/>
          </a:xfrm>
          <a:custGeom>
            <a:avLst/>
            <a:gdLst/>
            <a:ahLst/>
            <a:cxnLst/>
            <a:rect l="l" t="t" r="r" b="b"/>
            <a:pathLst>
              <a:path h="6703695">
                <a:moveTo>
                  <a:pt x="0" y="0"/>
                </a:moveTo>
                <a:lnTo>
                  <a:pt x="0" y="6703296"/>
                </a:lnTo>
              </a:path>
            </a:pathLst>
          </a:custGeom>
          <a:ln w="77343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9011" y="235155"/>
            <a:ext cx="2078346" cy="59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112" y="4744136"/>
            <a:ext cx="11926824" cy="199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7639" y="2827172"/>
            <a:ext cx="6773545" cy="2753318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565"/>
              </a:spcBef>
            </a:pPr>
            <a:r>
              <a:rPr lang="ru-RU" sz="2200" spc="35" dirty="0" smtClean="0">
                <a:solidFill>
                  <a:srgbClr val="585858"/>
                </a:solidFill>
                <a:latin typeface="Arial"/>
                <a:cs typeface="Arial"/>
              </a:rPr>
              <a:t>Спикер - </a:t>
            </a:r>
            <a:r>
              <a:rPr sz="2200" spc="-150" dirty="0" smtClean="0">
                <a:solidFill>
                  <a:srgbClr val="585858"/>
                </a:solidFill>
                <a:latin typeface="Arial"/>
                <a:cs typeface="Arial"/>
              </a:rPr>
              <a:t>Jeremy</a:t>
            </a:r>
            <a:r>
              <a:rPr sz="2200" spc="-25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265" dirty="0">
                <a:solidFill>
                  <a:srgbClr val="585858"/>
                </a:solidFill>
                <a:latin typeface="Arial"/>
                <a:cs typeface="Arial"/>
              </a:rPr>
              <a:t>Yap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lang="ru-RU" sz="2200" spc="-90" dirty="0" smtClean="0">
                <a:solidFill>
                  <a:srgbClr val="585858"/>
                </a:solidFill>
                <a:latin typeface="Arial"/>
                <a:cs typeface="Arial"/>
              </a:rPr>
              <a:t>Заместитель начальника </a:t>
            </a:r>
            <a:r>
              <a:rPr sz="2200" spc="-105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2200" spc="-105" dirty="0" smtClean="0">
                <a:solidFill>
                  <a:srgbClr val="585858"/>
                </a:solidFill>
                <a:latin typeface="Arial"/>
                <a:cs typeface="Arial"/>
              </a:rPr>
              <a:t>Служба общественного транспорта, политики и планирования</a:t>
            </a:r>
            <a:r>
              <a:rPr sz="2200" spc="-105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1353820">
              <a:lnSpc>
                <a:spcPct val="100000"/>
              </a:lnSpc>
              <a:spcBef>
                <a:spcPts val="480"/>
              </a:spcBef>
            </a:pPr>
            <a:r>
              <a:rPr lang="ru-RU" sz="2200" dirty="0" smtClean="0">
                <a:latin typeface="Arial"/>
                <a:cs typeface="Arial"/>
              </a:rPr>
              <a:t>Сингапур</a:t>
            </a:r>
            <a:endParaRPr sz="2200" dirty="0">
              <a:latin typeface="Arial"/>
              <a:cs typeface="Arial"/>
            </a:endParaRPr>
          </a:p>
          <a:p>
            <a:pPr marL="332105" marR="322580" algn="ctr">
              <a:lnSpc>
                <a:spcPct val="117700"/>
              </a:lnSpc>
              <a:spcBef>
                <a:spcPts val="5"/>
              </a:spcBef>
            </a:pPr>
            <a:r>
              <a:rPr lang="ru-RU" sz="2200" spc="-45" dirty="0" smtClean="0">
                <a:solidFill>
                  <a:srgbClr val="585858"/>
                </a:solidFill>
                <a:latin typeface="Arial"/>
                <a:cs typeface="Arial"/>
              </a:rPr>
              <a:t>Саммит международных лидеров городского транспорта</a:t>
            </a:r>
            <a:r>
              <a:rPr sz="2200" spc="-12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endParaRPr lang="ru-RU" sz="2200" spc="-12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332105" marR="322580" algn="ctr">
              <a:lnSpc>
                <a:spcPct val="117700"/>
              </a:lnSpc>
              <a:spcBef>
                <a:spcPts val="5"/>
              </a:spcBef>
            </a:pPr>
            <a:r>
              <a:rPr lang="ru-RU" sz="2200" spc="-120" dirty="0" smtClean="0">
                <a:solidFill>
                  <a:srgbClr val="585858"/>
                </a:solidFill>
                <a:latin typeface="Arial"/>
                <a:cs typeface="Arial"/>
              </a:rPr>
              <a:t>Апрель </a:t>
            </a:r>
            <a:r>
              <a:rPr sz="2200" spc="-110" dirty="0" smtClean="0">
                <a:solidFill>
                  <a:srgbClr val="585858"/>
                </a:solidFill>
                <a:latin typeface="Arial"/>
                <a:cs typeface="Arial"/>
              </a:rPr>
              <a:t>2019</a:t>
            </a:r>
            <a:r>
              <a:rPr lang="ru-RU" sz="2200" spc="-110" dirty="0" smtClean="0">
                <a:solidFill>
                  <a:srgbClr val="585858"/>
                </a:solidFill>
                <a:latin typeface="Arial"/>
                <a:cs typeface="Arial"/>
              </a:rPr>
              <a:t> г.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7235" y="646155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0888" y="1175809"/>
            <a:ext cx="8765281" cy="5245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1847" y="1504950"/>
            <a:ext cx="6518876" cy="331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38525" y="1516507"/>
            <a:ext cx="75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FF0000"/>
                </a:solidFill>
                <a:latin typeface="Arial"/>
                <a:cs typeface="Arial"/>
              </a:rPr>
              <a:t>Jurong  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Region</a:t>
            </a:r>
            <a:r>
              <a:rPr sz="12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2722" y="1821307"/>
            <a:ext cx="66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2874F3"/>
                </a:solidFill>
                <a:latin typeface="Arial"/>
                <a:cs typeface="Arial"/>
              </a:rPr>
              <a:t>Tuas</a:t>
            </a:r>
            <a:r>
              <a:rPr sz="1200" b="1" spc="-145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2874F3"/>
                </a:solidFill>
                <a:latin typeface="Arial"/>
                <a:cs typeface="Arial"/>
              </a:rPr>
              <a:t>West </a:t>
            </a:r>
            <a:r>
              <a:rPr sz="1200" b="1" spc="10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874F3"/>
                </a:solidFill>
                <a:latin typeface="Arial"/>
                <a:cs typeface="Arial"/>
              </a:rPr>
              <a:t>Ex</a:t>
            </a:r>
            <a:r>
              <a:rPr sz="1200" b="1" spc="-75" dirty="0">
                <a:solidFill>
                  <a:srgbClr val="2874F3"/>
                </a:solidFill>
                <a:latin typeface="Arial"/>
                <a:cs typeface="Arial"/>
              </a:rPr>
              <a:t>t</a:t>
            </a:r>
            <a:r>
              <a:rPr sz="1200" b="1" spc="-70" dirty="0">
                <a:solidFill>
                  <a:srgbClr val="2874F3"/>
                </a:solidFill>
                <a:latin typeface="Arial"/>
                <a:cs typeface="Arial"/>
              </a:rPr>
              <a:t>e</a:t>
            </a:r>
            <a:r>
              <a:rPr sz="1200" b="1" spc="-90" dirty="0">
                <a:solidFill>
                  <a:srgbClr val="2874F3"/>
                </a:solidFill>
                <a:latin typeface="Arial"/>
                <a:cs typeface="Arial"/>
              </a:rPr>
              <a:t>n</a:t>
            </a:r>
            <a:r>
              <a:rPr sz="1200" b="1" spc="-114" dirty="0">
                <a:solidFill>
                  <a:srgbClr val="2874F3"/>
                </a:solidFill>
                <a:latin typeface="Arial"/>
                <a:cs typeface="Arial"/>
              </a:rPr>
              <a:t>si</a:t>
            </a:r>
            <a:r>
              <a:rPr sz="1200" b="1" spc="-65" dirty="0">
                <a:solidFill>
                  <a:srgbClr val="2874F3"/>
                </a:solidFill>
                <a:latin typeface="Arial"/>
                <a:cs typeface="Arial"/>
              </a:rPr>
              <a:t>on  </a:t>
            </a:r>
            <a:r>
              <a:rPr sz="1200" b="1" spc="-50" dirty="0">
                <a:solidFill>
                  <a:srgbClr val="2874F3"/>
                </a:solidFill>
                <a:latin typeface="Arial"/>
                <a:cs typeface="Arial"/>
              </a:rPr>
              <a:t>(2017)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0965" y="5034534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7267" y="3123438"/>
            <a:ext cx="123825" cy="2033905"/>
          </a:xfrm>
          <a:custGeom>
            <a:avLst/>
            <a:gdLst/>
            <a:ahLst/>
            <a:cxnLst/>
            <a:rect l="l" t="t" r="r" b="b"/>
            <a:pathLst>
              <a:path w="123825" h="2033904">
                <a:moveTo>
                  <a:pt x="123698" y="2033524"/>
                </a:moveTo>
                <a:lnTo>
                  <a:pt x="0" y="2033524"/>
                </a:lnTo>
                <a:lnTo>
                  <a:pt x="22606" y="0"/>
                </a:lnTo>
              </a:path>
            </a:pathLst>
          </a:custGeom>
          <a:ln w="25907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34814" y="4697729"/>
            <a:ext cx="10350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2874F3"/>
                </a:solidFill>
                <a:latin typeface="Arial"/>
                <a:cs typeface="Arial"/>
              </a:rPr>
              <a:t>Downtown </a:t>
            </a:r>
            <a:r>
              <a:rPr sz="1200" b="1" spc="-110" dirty="0">
                <a:solidFill>
                  <a:srgbClr val="2874F3"/>
                </a:solidFill>
                <a:latin typeface="Arial"/>
                <a:cs typeface="Arial"/>
              </a:rPr>
              <a:t>Line  </a:t>
            </a:r>
            <a:r>
              <a:rPr sz="1200" b="1" spc="-100" dirty="0">
                <a:solidFill>
                  <a:srgbClr val="2874F3"/>
                </a:solidFill>
                <a:latin typeface="Arial"/>
                <a:cs typeface="Arial"/>
              </a:rPr>
              <a:t>(Stage </a:t>
            </a:r>
            <a:r>
              <a:rPr sz="1200" b="1" spc="-60" dirty="0">
                <a:solidFill>
                  <a:srgbClr val="2874F3"/>
                </a:solidFill>
                <a:latin typeface="Arial"/>
                <a:cs typeface="Arial"/>
              </a:rPr>
              <a:t>2 </a:t>
            </a:r>
            <a:r>
              <a:rPr sz="1200" b="1" spc="-70" dirty="0">
                <a:solidFill>
                  <a:srgbClr val="2874F3"/>
                </a:solidFill>
                <a:latin typeface="Arial"/>
                <a:cs typeface="Arial"/>
              </a:rPr>
              <a:t>–</a:t>
            </a:r>
            <a:r>
              <a:rPr sz="1200" b="1" spc="-95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2874F3"/>
                </a:solidFill>
                <a:latin typeface="Arial"/>
                <a:cs typeface="Arial"/>
              </a:rPr>
              <a:t>2016)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99959" y="4673346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1844" y="4105783"/>
            <a:ext cx="158115" cy="690880"/>
          </a:xfrm>
          <a:custGeom>
            <a:avLst/>
            <a:gdLst/>
            <a:ahLst/>
            <a:cxnLst/>
            <a:rect l="l" t="t" r="r" b="b"/>
            <a:pathLst>
              <a:path w="158115" h="690879">
                <a:moveTo>
                  <a:pt x="158114" y="690880"/>
                </a:moveTo>
                <a:lnTo>
                  <a:pt x="0" y="690880"/>
                </a:lnTo>
                <a:lnTo>
                  <a:pt x="1143" y="0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27138" y="4577588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solidFill>
                  <a:srgbClr val="2874F3"/>
                </a:solidFill>
                <a:latin typeface="Arial"/>
                <a:cs typeface="Arial"/>
              </a:rPr>
              <a:t>Thomson </a:t>
            </a:r>
            <a:r>
              <a:rPr sz="1200" b="1" spc="-125" dirty="0">
                <a:solidFill>
                  <a:srgbClr val="2874F3"/>
                </a:solidFill>
                <a:latin typeface="Arial"/>
                <a:cs typeface="Arial"/>
              </a:rPr>
              <a:t>East </a:t>
            </a:r>
            <a:r>
              <a:rPr sz="1200" b="1" spc="-120" dirty="0">
                <a:solidFill>
                  <a:srgbClr val="2874F3"/>
                </a:solidFill>
                <a:latin typeface="Arial"/>
                <a:cs typeface="Arial"/>
              </a:rPr>
              <a:t>Coast  </a:t>
            </a:r>
            <a:r>
              <a:rPr sz="1200" b="1" spc="-110" dirty="0">
                <a:solidFill>
                  <a:srgbClr val="2874F3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36330" y="351815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16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7123" y="3673094"/>
            <a:ext cx="759460" cy="99695"/>
          </a:xfrm>
          <a:custGeom>
            <a:avLst/>
            <a:gdLst/>
            <a:ahLst/>
            <a:cxnLst/>
            <a:rect l="l" t="t" r="r" b="b"/>
            <a:pathLst>
              <a:path w="759459" h="99695">
                <a:moveTo>
                  <a:pt x="759205" y="99440"/>
                </a:moveTo>
                <a:lnTo>
                  <a:pt x="670432" y="91566"/>
                </a:lnTo>
                <a:lnTo>
                  <a:pt x="0" y="0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27389" y="3529965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FF0000"/>
                </a:solidFill>
                <a:latin typeface="Arial"/>
                <a:cs typeface="Arial"/>
              </a:rPr>
              <a:t>Downtown</a:t>
            </a:r>
            <a:r>
              <a:rPr sz="1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Line  </a:t>
            </a:r>
            <a:r>
              <a:rPr sz="1200" b="1" spc="-100" dirty="0">
                <a:solidFill>
                  <a:srgbClr val="FF0000"/>
                </a:solidFill>
                <a:latin typeface="Arial"/>
                <a:cs typeface="Arial"/>
              </a:rPr>
              <a:t>Extension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53123" y="1216913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480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2276" y="1691639"/>
            <a:ext cx="180975" cy="1316355"/>
          </a:xfrm>
          <a:custGeom>
            <a:avLst/>
            <a:gdLst/>
            <a:ahLst/>
            <a:cxnLst/>
            <a:rect l="l" t="t" r="r" b="b"/>
            <a:pathLst>
              <a:path w="180975" h="1316355">
                <a:moveTo>
                  <a:pt x="180848" y="2794"/>
                </a:moveTo>
                <a:lnTo>
                  <a:pt x="2159" y="0"/>
                </a:lnTo>
                <a:lnTo>
                  <a:pt x="0" y="1316355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99986" y="1408557"/>
            <a:ext cx="775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55" dirty="0">
                <a:solidFill>
                  <a:srgbClr val="FF0000"/>
                </a:solidFill>
                <a:latin typeface="Arial"/>
                <a:cs typeface="Arial"/>
              </a:rPr>
              <a:t>Cross </a:t>
            </a:r>
            <a:r>
              <a:rPr sz="1200" b="1" spc="-85" dirty="0">
                <a:solidFill>
                  <a:srgbClr val="FF0000"/>
                </a:solidFill>
                <a:latin typeface="Arial"/>
                <a:cs typeface="Arial"/>
              </a:rPr>
              <a:t>Island 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16978" y="150495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5207" y="1628267"/>
            <a:ext cx="191770" cy="622935"/>
          </a:xfrm>
          <a:custGeom>
            <a:avLst/>
            <a:gdLst/>
            <a:ahLst/>
            <a:cxnLst/>
            <a:rect l="l" t="t" r="r" b="b"/>
            <a:pathLst>
              <a:path w="191770" h="622935">
                <a:moveTo>
                  <a:pt x="191770" y="0"/>
                </a:moveTo>
                <a:lnTo>
                  <a:pt x="0" y="6350"/>
                </a:lnTo>
                <a:lnTo>
                  <a:pt x="9017" y="622681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17054" y="1408557"/>
            <a:ext cx="996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FF0000"/>
                </a:solidFill>
                <a:latin typeface="Arial"/>
                <a:cs typeface="Arial"/>
              </a:rPr>
              <a:t>North-East</a:t>
            </a:r>
            <a:r>
              <a:rPr sz="1200" b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Line  </a:t>
            </a:r>
            <a:r>
              <a:rPr sz="1200" b="1" spc="-100" dirty="0">
                <a:solidFill>
                  <a:srgbClr val="FF0000"/>
                </a:solidFill>
                <a:latin typeface="Arial"/>
                <a:cs typeface="Arial"/>
              </a:rPr>
              <a:t>Extension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97775" y="2154173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63332" y="2276601"/>
            <a:ext cx="234950" cy="1269365"/>
          </a:xfrm>
          <a:custGeom>
            <a:avLst/>
            <a:gdLst/>
            <a:ahLst/>
            <a:cxnLst/>
            <a:rect l="l" t="t" r="r" b="b"/>
            <a:pathLst>
              <a:path w="234950" h="1269364">
                <a:moveTo>
                  <a:pt x="234442" y="0"/>
                </a:moveTo>
                <a:lnTo>
                  <a:pt x="0" y="6350"/>
                </a:lnTo>
                <a:lnTo>
                  <a:pt x="34417" y="1268857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87436" y="2056333"/>
            <a:ext cx="1035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2874F3"/>
                </a:solidFill>
                <a:latin typeface="Arial"/>
                <a:cs typeface="Arial"/>
              </a:rPr>
              <a:t>Downtown</a:t>
            </a:r>
            <a:r>
              <a:rPr sz="1200" b="1" spc="-145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2874F3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0" dirty="0">
                <a:solidFill>
                  <a:srgbClr val="2874F3"/>
                </a:solidFill>
                <a:latin typeface="Arial"/>
                <a:cs typeface="Arial"/>
              </a:rPr>
              <a:t>(Stage </a:t>
            </a:r>
            <a:r>
              <a:rPr sz="1200" b="1" spc="-60" dirty="0">
                <a:solidFill>
                  <a:srgbClr val="2874F3"/>
                </a:solidFill>
                <a:latin typeface="Arial"/>
                <a:cs typeface="Arial"/>
              </a:rPr>
              <a:t>3 </a:t>
            </a:r>
            <a:r>
              <a:rPr sz="1200" b="1" spc="-70" dirty="0">
                <a:solidFill>
                  <a:srgbClr val="2874F3"/>
                </a:solidFill>
                <a:latin typeface="Arial"/>
                <a:cs typeface="Arial"/>
              </a:rPr>
              <a:t>–</a:t>
            </a:r>
            <a:r>
              <a:rPr sz="1200" b="1" spc="-100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2874F3"/>
                </a:solidFill>
                <a:latin typeface="Arial"/>
                <a:cs typeface="Arial"/>
              </a:rPr>
              <a:t>2017)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29352" y="906017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5446" y="1237233"/>
            <a:ext cx="264160" cy="575310"/>
          </a:xfrm>
          <a:custGeom>
            <a:avLst/>
            <a:gdLst/>
            <a:ahLst/>
            <a:cxnLst/>
            <a:rect l="l" t="t" r="r" b="b"/>
            <a:pathLst>
              <a:path w="264160" h="575310">
                <a:moveTo>
                  <a:pt x="263905" y="0"/>
                </a:moveTo>
                <a:lnTo>
                  <a:pt x="0" y="13842"/>
                </a:lnTo>
                <a:lnTo>
                  <a:pt x="9398" y="575310"/>
                </a:lnTo>
              </a:path>
            </a:pathLst>
          </a:custGeom>
          <a:ln w="25907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8628" y="988314"/>
            <a:ext cx="90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solidFill>
                  <a:srgbClr val="2874F3"/>
                </a:solidFill>
                <a:latin typeface="Arial"/>
                <a:cs typeface="Arial"/>
              </a:rPr>
              <a:t>Thomson </a:t>
            </a:r>
            <a:r>
              <a:rPr sz="1200" b="1" spc="-125" dirty="0">
                <a:solidFill>
                  <a:srgbClr val="2874F3"/>
                </a:solidFill>
                <a:latin typeface="Arial"/>
                <a:cs typeface="Arial"/>
              </a:rPr>
              <a:t>East  </a:t>
            </a:r>
            <a:r>
              <a:rPr sz="1200" b="1" spc="-120" dirty="0">
                <a:solidFill>
                  <a:srgbClr val="2874F3"/>
                </a:solidFill>
                <a:latin typeface="Arial"/>
                <a:cs typeface="Arial"/>
              </a:rPr>
              <a:t>Coast</a:t>
            </a:r>
            <a:r>
              <a:rPr sz="1200" b="1" spc="-75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874F3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15233" y="3333750"/>
            <a:ext cx="463550" cy="175260"/>
          </a:xfrm>
          <a:custGeom>
            <a:avLst/>
            <a:gdLst/>
            <a:ahLst/>
            <a:cxnLst/>
            <a:rect l="l" t="t" r="r" b="b"/>
            <a:pathLst>
              <a:path w="463550" h="175260">
                <a:moveTo>
                  <a:pt x="463295" y="175260"/>
                </a:moveTo>
                <a:lnTo>
                  <a:pt x="457086" y="157924"/>
                </a:lnTo>
                <a:lnTo>
                  <a:pt x="450865" y="140588"/>
                </a:lnTo>
                <a:lnTo>
                  <a:pt x="444668" y="123253"/>
                </a:lnTo>
                <a:lnTo>
                  <a:pt x="438531" y="105917"/>
                </a:lnTo>
                <a:lnTo>
                  <a:pt x="322580" y="28448"/>
                </a:lnTo>
                <a:lnTo>
                  <a:pt x="235712" y="0"/>
                </a:lnTo>
                <a:lnTo>
                  <a:pt x="119888" y="4063"/>
                </a:lnTo>
                <a:lnTo>
                  <a:pt x="45466" y="20320"/>
                </a:lnTo>
                <a:lnTo>
                  <a:pt x="0" y="57023"/>
                </a:lnTo>
              </a:path>
            </a:pathLst>
          </a:custGeom>
          <a:ln w="3810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4214" y="3932554"/>
            <a:ext cx="250825" cy="237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55157" y="553745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4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7113" y="4739259"/>
            <a:ext cx="98425" cy="1085850"/>
          </a:xfrm>
          <a:custGeom>
            <a:avLst/>
            <a:gdLst/>
            <a:ahLst/>
            <a:cxnLst/>
            <a:rect l="l" t="t" r="r" b="b"/>
            <a:pathLst>
              <a:path w="98425" h="1085850">
                <a:moveTo>
                  <a:pt x="98044" y="1085545"/>
                </a:moveTo>
                <a:lnTo>
                  <a:pt x="1650" y="1085545"/>
                </a:lnTo>
                <a:lnTo>
                  <a:pt x="0" y="0"/>
                </a:lnTo>
              </a:path>
            </a:pathLst>
          </a:custGeom>
          <a:ln w="25907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31229" y="5585866"/>
            <a:ext cx="669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solidFill>
                  <a:srgbClr val="FF0000"/>
                </a:solidFill>
                <a:latin typeface="Arial"/>
                <a:cs typeface="Arial"/>
              </a:rPr>
              <a:t>Circle</a:t>
            </a:r>
            <a:r>
              <a:rPr sz="12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Line  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Stage</a:t>
            </a:r>
            <a:r>
              <a:rPr sz="1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14821" y="510616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8428" y="4719828"/>
            <a:ext cx="96520" cy="509905"/>
          </a:xfrm>
          <a:custGeom>
            <a:avLst/>
            <a:gdLst/>
            <a:ahLst/>
            <a:cxnLst/>
            <a:rect l="l" t="t" r="r" b="b"/>
            <a:pathLst>
              <a:path w="96520" h="509904">
                <a:moveTo>
                  <a:pt x="96393" y="509651"/>
                </a:moveTo>
                <a:lnTo>
                  <a:pt x="0" y="509651"/>
                </a:lnTo>
                <a:lnTo>
                  <a:pt x="635" y="0"/>
                </a:lnTo>
              </a:path>
            </a:pathLst>
          </a:custGeom>
          <a:ln w="259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91147" y="4826889"/>
            <a:ext cx="692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2874F3"/>
                </a:solidFill>
                <a:latin typeface="Arial"/>
                <a:cs typeface="Arial"/>
              </a:rPr>
              <a:t>North-  </a:t>
            </a:r>
            <a:r>
              <a:rPr sz="1200" b="1" spc="-100" dirty="0">
                <a:solidFill>
                  <a:srgbClr val="2874F3"/>
                </a:solidFill>
                <a:latin typeface="Arial"/>
                <a:cs typeface="Arial"/>
              </a:rPr>
              <a:t>South</a:t>
            </a:r>
            <a:r>
              <a:rPr sz="1200" b="1" spc="-114" dirty="0">
                <a:solidFill>
                  <a:srgbClr val="2874F3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874F3"/>
                </a:solidFill>
                <a:latin typeface="Arial"/>
                <a:cs typeface="Arial"/>
              </a:rPr>
              <a:t>Line  </a:t>
            </a:r>
            <a:r>
              <a:rPr sz="1200" b="1" spc="-100" dirty="0">
                <a:solidFill>
                  <a:srgbClr val="2874F3"/>
                </a:solidFill>
                <a:latin typeface="Arial"/>
                <a:cs typeface="Arial"/>
              </a:rPr>
              <a:t>Extension  </a:t>
            </a:r>
            <a:r>
              <a:rPr sz="1200" b="1" spc="-50" dirty="0">
                <a:solidFill>
                  <a:srgbClr val="2874F3"/>
                </a:solidFill>
                <a:latin typeface="Arial"/>
                <a:cs typeface="Arial"/>
              </a:rPr>
              <a:t>(2014)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25818" y="5846826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4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5818" y="606323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4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5630" y="647471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45" y="0"/>
                </a:lnTo>
              </a:path>
            </a:pathLst>
          </a:custGeom>
          <a:ln w="3810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32168" y="5562396"/>
            <a:ext cx="53882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10" dirty="0" smtClean="0">
                <a:latin typeface="Arial"/>
                <a:cs typeface="Arial"/>
              </a:rPr>
              <a:t>Справка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36356" y="5694070"/>
            <a:ext cx="4131567" cy="92589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1200" b="1" spc="-105" dirty="0" smtClean="0">
                <a:latin typeface="Arial"/>
                <a:cs typeface="Arial"/>
              </a:rPr>
              <a:t>Существующие ж/д линии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200" b="1" spc="-150" dirty="0" smtClean="0">
                <a:latin typeface="Arial"/>
                <a:cs typeface="Arial"/>
              </a:rPr>
              <a:t>Ж/д линии, проложенные по Земельно-транспортному плану 2008</a:t>
            </a:r>
            <a:endParaRPr sz="1200" spc="-1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lang="ru-RU" sz="1200" b="1" spc="-150" dirty="0" smtClean="0">
                <a:latin typeface="Arial"/>
                <a:cs typeface="Arial"/>
              </a:rPr>
              <a:t>Ж/д линии, проложенные по Земельно-транспортному плану </a:t>
            </a:r>
            <a:r>
              <a:rPr sz="1200" b="1" spc="-60" dirty="0" smtClean="0">
                <a:latin typeface="Arial"/>
                <a:cs typeface="Arial"/>
              </a:rPr>
              <a:t>2013 </a:t>
            </a:r>
            <a:endParaRPr lang="ru-RU" sz="1200" b="1" spc="-6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lang="ru-RU" sz="1200" b="1" spc="-150" dirty="0" smtClean="0">
                <a:latin typeface="Arial"/>
                <a:cs typeface="Arial"/>
              </a:rPr>
              <a:t>Ж/д линии </a:t>
            </a:r>
            <a:r>
              <a:rPr sz="1200" b="1" spc="-150" dirty="0" smtClean="0">
                <a:latin typeface="Arial"/>
                <a:cs typeface="Arial"/>
              </a:rPr>
              <a:t>(</a:t>
            </a:r>
            <a:r>
              <a:rPr lang="ru-RU" sz="1200" b="1" spc="-150" dirty="0" smtClean="0">
                <a:latin typeface="Arial"/>
                <a:cs typeface="Arial"/>
              </a:rPr>
              <a:t>строительство которых планируется завершить к </a:t>
            </a:r>
            <a:r>
              <a:rPr sz="1200" b="1" spc="-150" dirty="0" smtClean="0">
                <a:latin typeface="Arial"/>
                <a:cs typeface="Arial"/>
              </a:rPr>
              <a:t>2030</a:t>
            </a:r>
            <a:r>
              <a:rPr lang="ru-RU" sz="1200" b="1" spc="-150" dirty="0" smtClean="0">
                <a:latin typeface="Arial"/>
                <a:cs typeface="Arial"/>
              </a:rPr>
              <a:t> г.</a:t>
            </a:r>
            <a:r>
              <a:rPr sz="1200" b="1" spc="-150" dirty="0" smtClean="0">
                <a:latin typeface="Arial"/>
                <a:cs typeface="Arial"/>
              </a:rPr>
              <a:t>)</a:t>
            </a:r>
            <a:endParaRPr sz="1200" spc="-15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34961" y="632993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45" y="0"/>
                </a:lnTo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04596" y="418922"/>
            <a:ext cx="677933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95" dirty="0" smtClean="0"/>
              <a:t>Расширение ж/д инфраструктуры</a:t>
            </a:r>
            <a:endParaRPr spc="-290" dirty="0"/>
          </a:p>
        </p:txBody>
      </p:sp>
      <p:sp>
        <p:nvSpPr>
          <p:cNvPr id="43" name="object 43"/>
          <p:cNvSpPr/>
          <p:nvPr/>
        </p:nvSpPr>
        <p:spPr>
          <a:xfrm>
            <a:off x="226313" y="5214365"/>
            <a:ext cx="2417445" cy="1477010"/>
          </a:xfrm>
          <a:custGeom>
            <a:avLst/>
            <a:gdLst/>
            <a:ahLst/>
            <a:cxnLst/>
            <a:rect l="l" t="t" r="r" b="b"/>
            <a:pathLst>
              <a:path w="2417445" h="1477009">
                <a:moveTo>
                  <a:pt x="0" y="1476756"/>
                </a:moveTo>
                <a:lnTo>
                  <a:pt x="2417064" y="1476756"/>
                </a:lnTo>
                <a:lnTo>
                  <a:pt x="2417064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solidFill>
            <a:srgbClr val="BEE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6313" y="5214365"/>
            <a:ext cx="2417445" cy="1477010"/>
          </a:xfrm>
          <a:custGeom>
            <a:avLst/>
            <a:gdLst/>
            <a:ahLst/>
            <a:cxnLst/>
            <a:rect l="l" t="t" r="r" b="b"/>
            <a:pathLst>
              <a:path w="2417445" h="1477009">
                <a:moveTo>
                  <a:pt x="0" y="1476756"/>
                </a:moveTo>
                <a:lnTo>
                  <a:pt x="2417064" y="1476756"/>
                </a:lnTo>
                <a:lnTo>
                  <a:pt x="2417064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ln w="19812">
            <a:solidFill>
              <a:srgbClr val="69D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6427" y="5486458"/>
            <a:ext cx="2123694" cy="46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054" y="5120151"/>
            <a:ext cx="2451354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8472" y="5451347"/>
            <a:ext cx="1421130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9704" y="5725667"/>
            <a:ext cx="1517141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9704" y="5999988"/>
            <a:ext cx="1517141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9704" y="6274313"/>
            <a:ext cx="1517141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5310" y="5232272"/>
            <a:ext cx="21170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sz="18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Doubling 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length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8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 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rail network 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2013: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 smtClean="0">
                <a:latin typeface="Arial"/>
                <a:cs typeface="Arial"/>
              </a:rPr>
              <a:t>178</a:t>
            </a:r>
            <a:r>
              <a:rPr lang="ru-RU" sz="1800" spc="-85" dirty="0" smtClean="0">
                <a:latin typeface="Arial"/>
                <a:cs typeface="Arial"/>
              </a:rPr>
              <a:t> км</a:t>
            </a:r>
            <a:endParaRPr sz="1800" dirty="0"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2018: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5" dirty="0" smtClean="0">
                <a:latin typeface="Arial"/>
                <a:cs typeface="Arial"/>
              </a:rPr>
              <a:t>220</a:t>
            </a:r>
            <a:r>
              <a:rPr lang="ru-RU" sz="1800" spc="-85" dirty="0" smtClean="0">
                <a:latin typeface="Arial"/>
                <a:cs typeface="Arial"/>
              </a:rPr>
              <a:t> км</a:t>
            </a:r>
            <a:endParaRPr sz="1800" dirty="0"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2030: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85" dirty="0" smtClean="0">
                <a:latin typeface="Arial"/>
                <a:cs typeface="Arial"/>
              </a:rPr>
              <a:t>360</a:t>
            </a:r>
            <a:r>
              <a:rPr lang="ru-RU" sz="1800" spc="-85" dirty="0" smtClean="0">
                <a:latin typeface="Arial"/>
                <a:cs typeface="Arial"/>
              </a:rPr>
              <a:t> км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307635" y="5242286"/>
            <a:ext cx="2271357" cy="1379865"/>
          </a:xfrm>
          <a:prstGeom prst="rect">
            <a:avLst/>
          </a:prstGeom>
          <a:solidFill>
            <a:srgbClr val="BEEDFC"/>
          </a:solidFill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Увеличение ж/д сети</a:t>
            </a:r>
          </a:p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lang="ru-RU" sz="1600" spc="-75" dirty="0" smtClean="0">
                <a:latin typeface="Arial"/>
                <a:cs typeface="Arial"/>
              </a:rPr>
              <a:t>2013:</a:t>
            </a:r>
            <a:r>
              <a:rPr lang="ru-RU" sz="1600" spc="-100" dirty="0" smtClean="0">
                <a:latin typeface="Arial"/>
                <a:cs typeface="Arial"/>
              </a:rPr>
              <a:t> </a:t>
            </a:r>
            <a:r>
              <a:rPr lang="ru-RU" sz="1600" spc="-85" dirty="0" smtClean="0">
                <a:latin typeface="Arial"/>
                <a:cs typeface="Arial"/>
              </a:rPr>
              <a:t>178 км</a:t>
            </a:r>
            <a:endParaRPr lang="ru-RU" sz="1600" dirty="0">
              <a:latin typeface="Arial"/>
              <a:cs typeface="Arial"/>
            </a:endParaRPr>
          </a:p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lang="ru-RU" sz="1600" spc="-80" dirty="0" smtClean="0">
                <a:latin typeface="Arial"/>
                <a:cs typeface="Arial"/>
              </a:rPr>
              <a:t>2018:</a:t>
            </a:r>
            <a:r>
              <a:rPr lang="ru-RU" sz="1600" spc="-160" dirty="0" smtClean="0">
                <a:latin typeface="Arial"/>
                <a:cs typeface="Arial"/>
              </a:rPr>
              <a:t> </a:t>
            </a:r>
            <a:r>
              <a:rPr lang="ru-RU" sz="1600" spc="-85" dirty="0" smtClean="0">
                <a:latin typeface="Arial"/>
                <a:cs typeface="Arial"/>
              </a:rPr>
              <a:t>220 км</a:t>
            </a:r>
            <a:endParaRPr lang="ru-RU" sz="1600" dirty="0">
              <a:latin typeface="Arial"/>
              <a:cs typeface="Arial"/>
            </a:endParaRPr>
          </a:p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lang="ru-RU" sz="1600" spc="-75" dirty="0" smtClean="0">
                <a:latin typeface="Arial"/>
                <a:cs typeface="Arial"/>
              </a:rPr>
              <a:t>2030:</a:t>
            </a:r>
            <a:r>
              <a:rPr lang="ru-RU" sz="1600" spc="-175" dirty="0" smtClean="0">
                <a:latin typeface="Arial"/>
                <a:cs typeface="Arial"/>
              </a:rPr>
              <a:t> </a:t>
            </a:r>
            <a:r>
              <a:rPr lang="ru-RU" sz="1600" spc="-85" dirty="0" smtClean="0">
                <a:latin typeface="Arial"/>
                <a:cs typeface="Arial"/>
              </a:rPr>
              <a:t>360 км</a:t>
            </a:r>
            <a:endParaRPr lang="ru-RU" sz="1600" dirty="0" smtClean="0">
              <a:latin typeface="Arial"/>
              <a:cs typeface="Arial"/>
            </a:endParaRPr>
          </a:p>
          <a:p>
            <a:endParaRPr lang="ru-RU" sz="17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33" y="128778"/>
            <a:ext cx="8916035" cy="169661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ts val="4210"/>
              </a:lnSpc>
              <a:spcBef>
                <a:spcPts val="630"/>
              </a:spcBef>
            </a:pPr>
            <a:r>
              <a:rPr lang="ru-RU" spc="-190" dirty="0" smtClean="0"/>
              <a:t>Обновление существующей ж/д инфраструктуры для обеспечения лучшей надежности</a:t>
            </a:r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1689842" y="641614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884" y="1872995"/>
            <a:ext cx="2212848" cy="1475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644" y="3537203"/>
            <a:ext cx="2214372" cy="1577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7759" y="1872995"/>
            <a:ext cx="2567940" cy="147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7759" y="3537203"/>
            <a:ext cx="2567940" cy="1577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2913" y="5253354"/>
            <a:ext cx="232676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0033CC"/>
                </a:solidFill>
                <a:latin typeface="Arial"/>
                <a:cs typeface="Arial"/>
              </a:rPr>
              <a:t>Замена коммуникационных систем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8607" y="3537203"/>
            <a:ext cx="2229612" cy="1577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6416" y="1872995"/>
            <a:ext cx="2241804" cy="1472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76525" y="5253354"/>
            <a:ext cx="20212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5" dirty="0" smtClean="0">
                <a:solidFill>
                  <a:srgbClr val="0033CC"/>
                </a:solidFill>
                <a:latin typeface="Arial"/>
                <a:cs typeface="Arial"/>
              </a:rPr>
              <a:t>Замена контактного рельса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337" y="5253354"/>
            <a:ext cx="1884045" cy="137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0033CC"/>
                </a:solidFill>
                <a:latin typeface="Arial"/>
                <a:cs typeface="Arial"/>
              </a:rPr>
              <a:t>Замена шпал на 4 направлениях (север, юг, восток, запад)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85"/>
              </a:spcBef>
            </a:pPr>
            <a:r>
              <a:rPr sz="1600" spc="-85" dirty="0">
                <a:solidFill>
                  <a:srgbClr val="1F487C"/>
                </a:solidFill>
                <a:latin typeface="Arial"/>
                <a:cs typeface="Arial"/>
              </a:rPr>
              <a:t>2012 </a:t>
            </a:r>
            <a:r>
              <a:rPr sz="1600" spc="-95" dirty="0">
                <a:solidFill>
                  <a:srgbClr val="1F487C"/>
                </a:solidFill>
                <a:latin typeface="Arial"/>
                <a:cs typeface="Arial"/>
              </a:rPr>
              <a:t>–</a:t>
            </a:r>
            <a:r>
              <a:rPr sz="1600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F487C"/>
                </a:solidFill>
                <a:latin typeface="Arial"/>
                <a:cs typeface="Arial"/>
              </a:rPr>
              <a:t>2016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9097" y="6015175"/>
            <a:ext cx="914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25" dirty="0" smtClean="0">
                <a:solidFill>
                  <a:srgbClr val="1F487C"/>
                </a:solidFill>
                <a:latin typeface="Arial"/>
                <a:cs typeface="Arial"/>
              </a:rPr>
              <a:t>с </a:t>
            </a:r>
            <a:r>
              <a:rPr sz="1600" spc="-85" dirty="0" smtClean="0">
                <a:solidFill>
                  <a:srgbClr val="1F487C"/>
                </a:solidFill>
                <a:latin typeface="Arial"/>
                <a:cs typeface="Arial"/>
              </a:rPr>
              <a:t>2012</a:t>
            </a:r>
            <a:r>
              <a:rPr lang="ru-RU" sz="1600" spc="-85" dirty="0" smtClean="0">
                <a:solidFill>
                  <a:srgbClr val="1F487C"/>
                </a:solidFill>
                <a:latin typeface="Arial"/>
                <a:cs typeface="Arial"/>
              </a:rPr>
              <a:t> г.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4689" y="5840450"/>
            <a:ext cx="904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1F487C"/>
                </a:solidFill>
                <a:latin typeface="Arial"/>
                <a:cs typeface="Arial"/>
              </a:rPr>
              <a:t>2015-2017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74864" y="1450847"/>
            <a:ext cx="2174748" cy="1470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864" y="4728971"/>
            <a:ext cx="2166366" cy="1505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58250" y="5487161"/>
            <a:ext cx="512445" cy="501650"/>
          </a:xfrm>
          <a:custGeom>
            <a:avLst/>
            <a:gdLst/>
            <a:ahLst/>
            <a:cxnLst/>
            <a:rect l="l" t="t" r="r" b="b"/>
            <a:pathLst>
              <a:path w="512445" h="501650">
                <a:moveTo>
                  <a:pt x="0" y="250697"/>
                </a:moveTo>
                <a:lnTo>
                  <a:pt x="4126" y="205635"/>
                </a:lnTo>
                <a:lnTo>
                  <a:pt x="16023" y="163221"/>
                </a:lnTo>
                <a:lnTo>
                  <a:pt x="34967" y="124166"/>
                </a:lnTo>
                <a:lnTo>
                  <a:pt x="60232" y="89176"/>
                </a:lnTo>
                <a:lnTo>
                  <a:pt x="91095" y="58961"/>
                </a:lnTo>
                <a:lnTo>
                  <a:pt x="126830" y="34227"/>
                </a:lnTo>
                <a:lnTo>
                  <a:pt x="166714" y="15684"/>
                </a:lnTo>
                <a:lnTo>
                  <a:pt x="210023" y="4039"/>
                </a:lnTo>
                <a:lnTo>
                  <a:pt x="256031" y="0"/>
                </a:lnTo>
                <a:lnTo>
                  <a:pt x="302040" y="4039"/>
                </a:lnTo>
                <a:lnTo>
                  <a:pt x="345349" y="15684"/>
                </a:lnTo>
                <a:lnTo>
                  <a:pt x="385233" y="34227"/>
                </a:lnTo>
                <a:lnTo>
                  <a:pt x="420968" y="58961"/>
                </a:lnTo>
                <a:lnTo>
                  <a:pt x="451831" y="89176"/>
                </a:lnTo>
                <a:lnTo>
                  <a:pt x="477096" y="124166"/>
                </a:lnTo>
                <a:lnTo>
                  <a:pt x="496040" y="163221"/>
                </a:lnTo>
                <a:lnTo>
                  <a:pt x="507937" y="205635"/>
                </a:lnTo>
                <a:lnTo>
                  <a:pt x="512064" y="250697"/>
                </a:lnTo>
                <a:lnTo>
                  <a:pt x="507937" y="295760"/>
                </a:lnTo>
                <a:lnTo>
                  <a:pt x="496040" y="338174"/>
                </a:lnTo>
                <a:lnTo>
                  <a:pt x="477096" y="377229"/>
                </a:lnTo>
                <a:lnTo>
                  <a:pt x="451831" y="412219"/>
                </a:lnTo>
                <a:lnTo>
                  <a:pt x="420968" y="442434"/>
                </a:lnTo>
                <a:lnTo>
                  <a:pt x="385233" y="467168"/>
                </a:lnTo>
                <a:lnTo>
                  <a:pt x="345349" y="485711"/>
                </a:lnTo>
                <a:lnTo>
                  <a:pt x="302040" y="497356"/>
                </a:lnTo>
                <a:lnTo>
                  <a:pt x="256031" y="501396"/>
                </a:lnTo>
                <a:lnTo>
                  <a:pt x="210023" y="497356"/>
                </a:lnTo>
                <a:lnTo>
                  <a:pt x="166714" y="485711"/>
                </a:lnTo>
                <a:lnTo>
                  <a:pt x="126830" y="467168"/>
                </a:lnTo>
                <a:lnTo>
                  <a:pt x="91095" y="442434"/>
                </a:lnTo>
                <a:lnTo>
                  <a:pt x="60232" y="412219"/>
                </a:lnTo>
                <a:lnTo>
                  <a:pt x="34967" y="377229"/>
                </a:lnTo>
                <a:lnTo>
                  <a:pt x="16023" y="338174"/>
                </a:lnTo>
                <a:lnTo>
                  <a:pt x="4126" y="295760"/>
                </a:lnTo>
                <a:lnTo>
                  <a:pt x="0" y="250697"/>
                </a:lnTo>
                <a:close/>
              </a:path>
            </a:pathLst>
          </a:custGeom>
          <a:ln w="441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74864" y="3008376"/>
            <a:ext cx="2174748" cy="1630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010395" y="1582038"/>
            <a:ext cx="1929762" cy="2969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245745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5" dirty="0" smtClean="0">
                <a:solidFill>
                  <a:srgbClr val="0033CC"/>
                </a:solidFill>
                <a:latin typeface="Arial"/>
                <a:cs typeface="Arial"/>
              </a:rPr>
              <a:t>Замена энергосистем </a:t>
            </a:r>
            <a:endParaRPr sz="1600" dirty="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  <a:spcBef>
                <a:spcPts val="1575"/>
              </a:spcBef>
            </a:pPr>
            <a:r>
              <a:rPr lang="ru-RU" sz="1600" spc="-125" dirty="0" smtClean="0">
                <a:solidFill>
                  <a:srgbClr val="1F487C"/>
                </a:solidFill>
                <a:latin typeface="Arial"/>
                <a:cs typeface="Arial"/>
              </a:rPr>
              <a:t>с </a:t>
            </a:r>
            <a:r>
              <a:rPr sz="1600" spc="-85" dirty="0" smtClean="0">
                <a:solidFill>
                  <a:srgbClr val="1F487C"/>
                </a:solidFill>
                <a:latin typeface="Arial"/>
                <a:cs typeface="Arial"/>
              </a:rPr>
              <a:t>2018</a:t>
            </a:r>
            <a:r>
              <a:rPr lang="ru-RU" sz="1600" spc="-85" dirty="0" smtClean="0">
                <a:solidFill>
                  <a:srgbClr val="1F487C"/>
                </a:solidFill>
                <a:latin typeface="Arial"/>
                <a:cs typeface="Arial"/>
              </a:rPr>
              <a:t> г.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0033CC"/>
                </a:solidFill>
                <a:latin typeface="Arial"/>
                <a:cs typeface="Arial"/>
              </a:rPr>
              <a:t>Замена старых подвижных составов модели </a:t>
            </a:r>
            <a:r>
              <a:rPr sz="1600" b="1" spc="-5" dirty="0" smtClean="0">
                <a:solidFill>
                  <a:srgbClr val="0033CC"/>
                </a:solidFill>
                <a:latin typeface="Arial"/>
                <a:cs typeface="Arial"/>
              </a:rPr>
              <a:t>66</a:t>
            </a:r>
            <a:r>
              <a:rPr sz="1600" b="1" spc="-50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0033CC"/>
                </a:solidFill>
                <a:latin typeface="Arial"/>
                <a:cs typeface="Arial"/>
              </a:rPr>
              <a:t>Kawasaki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lang="ru-RU" sz="1600" spc="-125" dirty="0" smtClean="0">
                <a:solidFill>
                  <a:srgbClr val="1F487C"/>
                </a:solidFill>
                <a:latin typeface="Arial"/>
                <a:cs typeface="Arial"/>
              </a:rPr>
              <a:t>с </a:t>
            </a:r>
            <a:r>
              <a:rPr sz="1600" spc="-85" dirty="0" smtClean="0">
                <a:solidFill>
                  <a:srgbClr val="1F487C"/>
                </a:solidFill>
                <a:latin typeface="Arial"/>
                <a:cs typeface="Arial"/>
              </a:rPr>
              <a:t>2018</a:t>
            </a:r>
            <a:r>
              <a:rPr lang="ru-RU" sz="1600" spc="-85" dirty="0" smtClean="0">
                <a:solidFill>
                  <a:srgbClr val="1F487C"/>
                </a:solidFill>
                <a:latin typeface="Arial"/>
                <a:cs typeface="Arial"/>
              </a:rPr>
              <a:t> г.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9612" y="4749546"/>
            <a:ext cx="234238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0033CC"/>
                </a:solidFill>
                <a:latin typeface="Arial"/>
                <a:cs typeface="Arial"/>
              </a:rPr>
              <a:t>Замена рельсовых цепей устройствами определения местоположения поезда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37952" y="5929680"/>
            <a:ext cx="914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25" dirty="0" smtClean="0">
                <a:solidFill>
                  <a:srgbClr val="1F487C"/>
                </a:solidFill>
                <a:latin typeface="Arial"/>
                <a:cs typeface="Arial"/>
              </a:rPr>
              <a:t>с </a:t>
            </a:r>
            <a:r>
              <a:rPr sz="1600" spc="-85" dirty="0" smtClean="0">
                <a:solidFill>
                  <a:srgbClr val="1F487C"/>
                </a:solidFill>
                <a:latin typeface="Arial"/>
                <a:cs typeface="Arial"/>
              </a:rPr>
              <a:t>2018</a:t>
            </a:r>
            <a:r>
              <a:rPr lang="ru-RU" sz="1600" spc="-85" dirty="0" smtClean="0">
                <a:solidFill>
                  <a:srgbClr val="1F487C"/>
                </a:solidFill>
                <a:latin typeface="Arial"/>
                <a:cs typeface="Arial"/>
              </a:rPr>
              <a:t> г.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154" y="450037"/>
            <a:ext cx="762825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150" dirty="0" smtClean="0"/>
              <a:t>Программа повышения качества работы автобусов</a:t>
            </a:r>
            <a:endParaRPr sz="4000" spc="-150" dirty="0"/>
          </a:p>
        </p:txBody>
      </p:sp>
      <p:sp>
        <p:nvSpPr>
          <p:cNvPr id="3" name="object 3"/>
          <p:cNvSpPr txBox="1"/>
          <p:nvPr/>
        </p:nvSpPr>
        <p:spPr>
          <a:xfrm>
            <a:off x="651154" y="1947164"/>
            <a:ext cx="5214620" cy="39222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3380" marR="142875" indent="-360680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374015" algn="l"/>
              </a:tabLst>
            </a:pPr>
            <a:r>
              <a:rPr lang="ru-RU" sz="2400" spc="-150" dirty="0" smtClean="0">
                <a:latin typeface="Arial"/>
                <a:cs typeface="Arial"/>
              </a:rPr>
              <a:t>Значительное повышение автобусной провозной способности и улучшение качества работы</a:t>
            </a:r>
            <a:endParaRPr sz="2400" spc="-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73380" marR="156210" indent="-360680" algn="just">
              <a:lnSpc>
                <a:spcPts val="2590"/>
              </a:lnSpc>
              <a:spcBef>
                <a:spcPts val="1845"/>
              </a:spcBef>
              <a:buChar char="•"/>
              <a:tabLst>
                <a:tab pos="374015" algn="l"/>
              </a:tabLst>
            </a:pPr>
            <a:r>
              <a:rPr lang="ru-RU" sz="2400" spc="-114" dirty="0" smtClean="0">
                <a:latin typeface="Arial"/>
                <a:cs typeface="Arial"/>
              </a:rPr>
              <a:t>С 2012 г. правительством поставлено </a:t>
            </a:r>
            <a:r>
              <a:rPr sz="2400" spc="-114" dirty="0" smtClean="0">
                <a:latin typeface="Arial"/>
                <a:cs typeface="Arial"/>
              </a:rPr>
              <a:t>1,000 </a:t>
            </a:r>
            <a:r>
              <a:rPr lang="ru-RU" sz="2400" spc="-114" dirty="0" smtClean="0">
                <a:latin typeface="Arial"/>
                <a:cs typeface="Arial"/>
              </a:rPr>
              <a:t>новых автобусов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73380" marR="5080" indent="-360680">
              <a:lnSpc>
                <a:spcPts val="2590"/>
              </a:lnSpc>
              <a:spcBef>
                <a:spcPts val="184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50" dirty="0" smtClean="0">
                <a:latin typeface="Arial"/>
                <a:cs typeface="Arial"/>
              </a:rPr>
              <a:t>Пассажиры автобусов довольны меньшим временем ожидания и освободившимися местами в салоне</a:t>
            </a:r>
            <a:endParaRPr sz="2400" spc="-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3159" y="1970531"/>
            <a:ext cx="5580888" cy="348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36" y="441782"/>
            <a:ext cx="1170813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15" dirty="0" smtClean="0"/>
              <a:t>Краткий обзор мер по ограничению владением и использованием транспортом</a:t>
            </a:r>
            <a:endParaRPr spc="-2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90043"/>
              </p:ext>
            </p:extLst>
          </p:nvPr>
        </p:nvGraphicFramePr>
        <p:xfrm>
          <a:off x="163499" y="1620774"/>
          <a:ext cx="11862433" cy="4887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460"/>
                <a:gridCol w="2973704"/>
                <a:gridCol w="7367269"/>
              </a:tblGrid>
              <a:tr h="416178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2000" b="1" spc="-245" dirty="0" smtClean="0">
                          <a:latin typeface="Arial"/>
                          <a:cs typeface="Arial"/>
                        </a:rPr>
                        <a:t>Тип налога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2000" b="1" spc="-175" dirty="0" smtClean="0">
                          <a:latin typeface="Arial"/>
                          <a:cs typeface="Arial"/>
                        </a:rPr>
                        <a:t>Рычаг</a:t>
                      </a:r>
                      <a:r>
                        <a:rPr lang="ru-RU" sz="2000" b="1" spc="-175" baseline="0" dirty="0" smtClean="0">
                          <a:latin typeface="Arial"/>
                          <a:cs typeface="Arial"/>
                        </a:rPr>
                        <a:t> регулирования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2000" b="1" spc="-125" dirty="0" smtClean="0">
                          <a:latin typeface="Arial"/>
                          <a:cs typeface="Arial"/>
                        </a:rPr>
                        <a:t>Цель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</a:tr>
              <a:tr h="41605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marL="1841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spc="-145" dirty="0" smtClean="0">
                          <a:latin typeface="Arial"/>
                          <a:cs typeface="Arial"/>
                        </a:rPr>
                        <a:t>Владение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Система квот транспорта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СКТ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Контроль снабжения Сингапура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автомобилями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Лицензии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</a:tr>
              <a:tr h="6907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2110">
                        <a:lnSpc>
                          <a:spcPts val="2480"/>
                        </a:lnSpc>
                        <a:spcBef>
                          <a:spcPts val="114"/>
                        </a:spcBef>
                      </a:pPr>
                      <a:r>
                        <a:rPr lang="ru-RU" sz="1600" spc="-40" dirty="0" smtClean="0">
                          <a:latin typeface="Arial"/>
                          <a:cs typeface="Arial"/>
                        </a:rPr>
                        <a:t>Пошлина дополнительной регистрации</a:t>
                      </a:r>
                      <a:r>
                        <a:rPr lang="ru-RU" sz="1600" spc="-4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8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-180" dirty="0" smtClean="0">
                          <a:latin typeface="Arial"/>
                          <a:cs typeface="Arial"/>
                        </a:rPr>
                        <a:t>ПДР</a:t>
                      </a:r>
                      <a:r>
                        <a:rPr sz="1600" spc="-180" dirty="0" smtClean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87655">
                        <a:lnSpc>
                          <a:spcPts val="2480"/>
                        </a:lnSpc>
                        <a:spcBef>
                          <a:spcPts val="114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Оказывать влияние на спрос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новых автомобилей за счет увеличения цен на автомобили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</a:tr>
              <a:tr h="8186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Пошлина </a:t>
                      </a:r>
                      <a:r>
                        <a:rPr lang="ru-RU" sz="1600" spc="0" dirty="0" err="1" smtClean="0">
                          <a:latin typeface="Arial"/>
                          <a:cs typeface="Arial"/>
                        </a:rPr>
                        <a:t>преферантивной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дополнительной регистрации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ППДР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Обеспечивать относительно новый и дорожно-пригодный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парк. 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6065">
                        <a:lnSpc>
                          <a:spcPct val="114999"/>
                        </a:lnSpc>
                        <a:spcBef>
                          <a:spcPts val="98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Налог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на автомобильные выбросы </a:t>
                      </a:r>
                      <a:r>
                        <a:rPr sz="1600" spc="-204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НАВ</a:t>
                      </a:r>
                      <a:r>
                        <a:rPr sz="1600" spc="-204" dirty="0" smtClean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Простимулировать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покупку экологически безопасного транспорта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</a:tr>
              <a:tr h="4161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Акцизная пошлина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600" spc="-85" dirty="0" smtClean="0">
                          <a:latin typeface="Arial"/>
                          <a:cs typeface="Arial"/>
                        </a:rPr>
                        <a:t>Взымается</a:t>
                      </a:r>
                      <a:r>
                        <a:rPr lang="ru-RU" sz="1600" spc="-85" baseline="0" dirty="0" smtClean="0">
                          <a:latin typeface="Arial"/>
                          <a:cs typeface="Arial"/>
                        </a:rPr>
                        <a:t> таможенной службой Сингапура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</a:tr>
              <a:tr h="416090">
                <a:tc rowSpan="2">
                  <a:txBody>
                    <a:bodyPr/>
                    <a:lstStyle/>
                    <a:p>
                      <a:pPr marL="440055" algn="ctr">
                        <a:lnSpc>
                          <a:spcPct val="100000"/>
                        </a:lnSpc>
                      </a:pPr>
                      <a:r>
                        <a:rPr lang="ru-RU" sz="2000" b="1" spc="-200" dirty="0" smtClean="0">
                          <a:latin typeface="Arial"/>
                          <a:cs typeface="Arial"/>
                        </a:rPr>
                        <a:t>Использование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Электронная система оплаты проезда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ЭСОП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Регулировать</a:t>
                      </a:r>
                      <a:r>
                        <a:rPr lang="ru-RU" sz="1600" spc="0" baseline="0" dirty="0" smtClean="0">
                          <a:latin typeface="Arial"/>
                          <a:cs typeface="Arial"/>
                        </a:rPr>
                        <a:t> местными дорожными заторами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FFF"/>
                    </a:solidFill>
                  </a:tcPr>
                </a:tc>
              </a:tr>
              <a:tr h="6908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EDF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lang="ru-RU" sz="1600" spc="0" dirty="0" smtClean="0">
                          <a:latin typeface="Arial"/>
                          <a:cs typeface="Arial"/>
                        </a:rPr>
                        <a:t>Специальный налог</a:t>
                      </a:r>
                      <a:endParaRPr sz="1600" spc="0" dirty="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spc="-65" dirty="0" smtClean="0">
                          <a:latin typeface="Arial"/>
                          <a:cs typeface="Arial"/>
                        </a:rPr>
                        <a:t>Налог на бензин или</a:t>
                      </a:r>
                      <a:r>
                        <a:rPr lang="ru-RU" sz="1600" spc="-65" baseline="0" dirty="0" smtClean="0">
                          <a:latin typeface="Arial"/>
                          <a:cs typeface="Arial"/>
                        </a:rPr>
                        <a:t> дизельное топливо в целях экономии топлива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5F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932411" y="656366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652" y="432257"/>
            <a:ext cx="541751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0" dirty="0" smtClean="0"/>
              <a:t>Транспортные расходы </a:t>
            </a:r>
            <a:r>
              <a:rPr spc="-335" dirty="0" smtClean="0"/>
              <a:t>&gt; </a:t>
            </a:r>
            <a:r>
              <a:rPr lang="ru-RU" dirty="0" smtClean="0"/>
              <a:t>Доходы с налогов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6020" y="1857755"/>
            <a:ext cx="1605280" cy="890269"/>
          </a:xfrm>
          <a:custGeom>
            <a:avLst/>
            <a:gdLst/>
            <a:ahLst/>
            <a:cxnLst/>
            <a:rect l="l" t="t" r="r" b="b"/>
            <a:pathLst>
              <a:path w="1605279" h="890269">
                <a:moveTo>
                  <a:pt x="1515745" y="0"/>
                </a:moveTo>
                <a:lnTo>
                  <a:pt x="89026" y="0"/>
                </a:lnTo>
                <a:lnTo>
                  <a:pt x="54381" y="6998"/>
                </a:lnTo>
                <a:lnTo>
                  <a:pt x="26082" y="26082"/>
                </a:lnTo>
                <a:lnTo>
                  <a:pt x="6998" y="54381"/>
                </a:lnTo>
                <a:lnTo>
                  <a:pt x="0" y="89027"/>
                </a:lnTo>
                <a:lnTo>
                  <a:pt x="0" y="800989"/>
                </a:lnTo>
                <a:lnTo>
                  <a:pt x="6998" y="835634"/>
                </a:lnTo>
                <a:lnTo>
                  <a:pt x="26082" y="863933"/>
                </a:lnTo>
                <a:lnTo>
                  <a:pt x="54381" y="883017"/>
                </a:lnTo>
                <a:lnTo>
                  <a:pt x="89026" y="890016"/>
                </a:lnTo>
                <a:lnTo>
                  <a:pt x="1515745" y="890016"/>
                </a:lnTo>
                <a:lnTo>
                  <a:pt x="1550390" y="883017"/>
                </a:lnTo>
                <a:lnTo>
                  <a:pt x="1578689" y="863933"/>
                </a:lnTo>
                <a:lnTo>
                  <a:pt x="1597773" y="835634"/>
                </a:lnTo>
                <a:lnTo>
                  <a:pt x="1604772" y="800989"/>
                </a:lnTo>
                <a:lnTo>
                  <a:pt x="1604772" y="89027"/>
                </a:lnTo>
                <a:lnTo>
                  <a:pt x="1597773" y="54381"/>
                </a:lnTo>
                <a:lnTo>
                  <a:pt x="1578689" y="26082"/>
                </a:lnTo>
                <a:lnTo>
                  <a:pt x="1550390" y="6998"/>
                </a:lnTo>
                <a:lnTo>
                  <a:pt x="1515745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6020" y="1857755"/>
            <a:ext cx="1605280" cy="890269"/>
          </a:xfrm>
          <a:custGeom>
            <a:avLst/>
            <a:gdLst/>
            <a:ahLst/>
            <a:cxnLst/>
            <a:rect l="l" t="t" r="r" b="b"/>
            <a:pathLst>
              <a:path w="1605279" h="890269">
                <a:moveTo>
                  <a:pt x="0" y="89027"/>
                </a:moveTo>
                <a:lnTo>
                  <a:pt x="6998" y="54381"/>
                </a:lnTo>
                <a:lnTo>
                  <a:pt x="26082" y="26082"/>
                </a:lnTo>
                <a:lnTo>
                  <a:pt x="54381" y="6998"/>
                </a:lnTo>
                <a:lnTo>
                  <a:pt x="89026" y="0"/>
                </a:lnTo>
                <a:lnTo>
                  <a:pt x="1515745" y="0"/>
                </a:lnTo>
                <a:lnTo>
                  <a:pt x="1550390" y="6998"/>
                </a:lnTo>
                <a:lnTo>
                  <a:pt x="1578689" y="26082"/>
                </a:lnTo>
                <a:lnTo>
                  <a:pt x="1597773" y="54381"/>
                </a:lnTo>
                <a:lnTo>
                  <a:pt x="1604772" y="89027"/>
                </a:lnTo>
                <a:lnTo>
                  <a:pt x="1604772" y="800989"/>
                </a:lnTo>
                <a:lnTo>
                  <a:pt x="1597773" y="835634"/>
                </a:lnTo>
                <a:lnTo>
                  <a:pt x="1578689" y="863933"/>
                </a:lnTo>
                <a:lnTo>
                  <a:pt x="1550390" y="883017"/>
                </a:lnTo>
                <a:lnTo>
                  <a:pt x="1515745" y="890016"/>
                </a:lnTo>
                <a:lnTo>
                  <a:pt x="89026" y="890016"/>
                </a:lnTo>
                <a:lnTo>
                  <a:pt x="54381" y="883017"/>
                </a:lnTo>
                <a:lnTo>
                  <a:pt x="26082" y="863933"/>
                </a:lnTo>
                <a:lnTo>
                  <a:pt x="6998" y="835634"/>
                </a:lnTo>
                <a:lnTo>
                  <a:pt x="0" y="800989"/>
                </a:lnTo>
                <a:lnTo>
                  <a:pt x="0" y="89027"/>
                </a:lnTo>
                <a:close/>
              </a:path>
            </a:pathLst>
          </a:custGeom>
          <a:ln w="6096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80961" y="1918792"/>
            <a:ext cx="754380" cy="69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ts val="2650"/>
              </a:lnSpc>
              <a:spcBef>
                <a:spcPts val="105"/>
              </a:spcBef>
            </a:pPr>
            <a:r>
              <a:rPr sz="2300" spc="-125" dirty="0">
                <a:latin typeface="Arial"/>
                <a:cs typeface="Arial"/>
              </a:rPr>
              <a:t>~$6.2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ts val="2650"/>
              </a:lnSpc>
            </a:pPr>
            <a:r>
              <a:rPr lang="ru-RU" sz="2300" spc="-15" dirty="0" smtClean="0">
                <a:latin typeface="Arial"/>
                <a:cs typeface="Arial"/>
              </a:rPr>
              <a:t>млрд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8888" y="1837944"/>
            <a:ext cx="1605280" cy="891540"/>
          </a:xfrm>
          <a:custGeom>
            <a:avLst/>
            <a:gdLst/>
            <a:ahLst/>
            <a:cxnLst/>
            <a:rect l="l" t="t" r="r" b="b"/>
            <a:pathLst>
              <a:path w="1605279" h="891539">
                <a:moveTo>
                  <a:pt x="1515617" y="0"/>
                </a:moveTo>
                <a:lnTo>
                  <a:pt x="89153" y="0"/>
                </a:lnTo>
                <a:lnTo>
                  <a:pt x="54435" y="7000"/>
                </a:lnTo>
                <a:lnTo>
                  <a:pt x="26098" y="26098"/>
                </a:lnTo>
                <a:lnTo>
                  <a:pt x="7000" y="54435"/>
                </a:lnTo>
                <a:lnTo>
                  <a:pt x="0" y="89153"/>
                </a:lnTo>
                <a:lnTo>
                  <a:pt x="0" y="802385"/>
                </a:lnTo>
                <a:lnTo>
                  <a:pt x="7000" y="837104"/>
                </a:lnTo>
                <a:lnTo>
                  <a:pt x="26098" y="865441"/>
                </a:lnTo>
                <a:lnTo>
                  <a:pt x="54435" y="884539"/>
                </a:lnTo>
                <a:lnTo>
                  <a:pt x="89153" y="891539"/>
                </a:lnTo>
                <a:lnTo>
                  <a:pt x="1515617" y="891539"/>
                </a:lnTo>
                <a:lnTo>
                  <a:pt x="1550336" y="884539"/>
                </a:lnTo>
                <a:lnTo>
                  <a:pt x="1578673" y="865441"/>
                </a:lnTo>
                <a:lnTo>
                  <a:pt x="1597771" y="837104"/>
                </a:lnTo>
                <a:lnTo>
                  <a:pt x="1604771" y="802385"/>
                </a:lnTo>
                <a:lnTo>
                  <a:pt x="1604771" y="89153"/>
                </a:lnTo>
                <a:lnTo>
                  <a:pt x="1597771" y="54435"/>
                </a:lnTo>
                <a:lnTo>
                  <a:pt x="1578673" y="26098"/>
                </a:lnTo>
                <a:lnTo>
                  <a:pt x="1550336" y="7000"/>
                </a:lnTo>
                <a:lnTo>
                  <a:pt x="1515617" y="0"/>
                </a:lnTo>
                <a:close/>
              </a:path>
            </a:pathLst>
          </a:custGeom>
          <a:solidFill>
            <a:srgbClr val="CFE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8888" y="1837944"/>
            <a:ext cx="1605280" cy="891540"/>
          </a:xfrm>
          <a:custGeom>
            <a:avLst/>
            <a:gdLst/>
            <a:ahLst/>
            <a:cxnLst/>
            <a:rect l="l" t="t" r="r" b="b"/>
            <a:pathLst>
              <a:path w="1605279" h="891539">
                <a:moveTo>
                  <a:pt x="0" y="89153"/>
                </a:moveTo>
                <a:lnTo>
                  <a:pt x="7000" y="54435"/>
                </a:lnTo>
                <a:lnTo>
                  <a:pt x="26098" y="26098"/>
                </a:lnTo>
                <a:lnTo>
                  <a:pt x="54435" y="7000"/>
                </a:lnTo>
                <a:lnTo>
                  <a:pt x="89153" y="0"/>
                </a:lnTo>
                <a:lnTo>
                  <a:pt x="1515617" y="0"/>
                </a:lnTo>
                <a:lnTo>
                  <a:pt x="1550336" y="7000"/>
                </a:lnTo>
                <a:lnTo>
                  <a:pt x="1578673" y="26098"/>
                </a:lnTo>
                <a:lnTo>
                  <a:pt x="1597771" y="54435"/>
                </a:lnTo>
                <a:lnTo>
                  <a:pt x="1604771" y="89153"/>
                </a:lnTo>
                <a:lnTo>
                  <a:pt x="1604771" y="802385"/>
                </a:lnTo>
                <a:lnTo>
                  <a:pt x="1597771" y="837104"/>
                </a:lnTo>
                <a:lnTo>
                  <a:pt x="1578673" y="865441"/>
                </a:lnTo>
                <a:lnTo>
                  <a:pt x="1550336" y="884539"/>
                </a:lnTo>
                <a:lnTo>
                  <a:pt x="1515617" y="891539"/>
                </a:lnTo>
                <a:lnTo>
                  <a:pt x="89153" y="891539"/>
                </a:lnTo>
                <a:lnTo>
                  <a:pt x="54435" y="884539"/>
                </a:lnTo>
                <a:lnTo>
                  <a:pt x="26098" y="865441"/>
                </a:lnTo>
                <a:lnTo>
                  <a:pt x="7000" y="837104"/>
                </a:lnTo>
                <a:lnTo>
                  <a:pt x="0" y="802385"/>
                </a:lnTo>
                <a:lnTo>
                  <a:pt x="0" y="89153"/>
                </a:lnTo>
                <a:close/>
              </a:path>
            </a:pathLst>
          </a:custGeom>
          <a:ln w="6096">
            <a:solidFill>
              <a:srgbClr val="CFE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54465" y="1900808"/>
            <a:ext cx="75438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3020">
              <a:lnSpc>
                <a:spcPts val="2530"/>
              </a:lnSpc>
              <a:spcBef>
                <a:spcPts val="380"/>
              </a:spcBef>
            </a:pPr>
            <a:r>
              <a:rPr sz="2300" spc="-125" dirty="0">
                <a:latin typeface="Arial"/>
                <a:cs typeface="Arial"/>
              </a:rPr>
              <a:t>~$9.9  </a:t>
            </a:r>
            <a:r>
              <a:rPr lang="ru-RU" sz="2300" spc="-15" dirty="0" smtClean="0">
                <a:latin typeface="Arial"/>
                <a:cs typeface="Arial"/>
              </a:rPr>
              <a:t>млрд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43443" y="5626608"/>
            <a:ext cx="669290" cy="669290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334517" y="0"/>
                </a:moveTo>
                <a:lnTo>
                  <a:pt x="0" y="669035"/>
                </a:lnTo>
                <a:lnTo>
                  <a:pt x="669035" y="669035"/>
                </a:lnTo>
                <a:lnTo>
                  <a:pt x="334517" y="0"/>
                </a:lnTo>
                <a:close/>
              </a:path>
            </a:pathLst>
          </a:custGeom>
          <a:solidFill>
            <a:srgbClr val="8496A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3443" y="5626608"/>
            <a:ext cx="669290" cy="669290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0" y="669035"/>
                </a:moveTo>
                <a:lnTo>
                  <a:pt x="334517" y="0"/>
                </a:lnTo>
                <a:lnTo>
                  <a:pt x="669035" y="669035"/>
                </a:lnTo>
                <a:lnTo>
                  <a:pt x="0" y="669035"/>
                </a:lnTo>
                <a:close/>
              </a:path>
            </a:pathLst>
          </a:custGeom>
          <a:ln w="6096">
            <a:solidFill>
              <a:srgbClr val="CFE4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6916" y="5200777"/>
            <a:ext cx="4022090" cy="560070"/>
          </a:xfrm>
          <a:custGeom>
            <a:avLst/>
            <a:gdLst/>
            <a:ahLst/>
            <a:cxnLst/>
            <a:rect l="l" t="t" r="r" b="b"/>
            <a:pathLst>
              <a:path w="4022090" h="560070">
                <a:moveTo>
                  <a:pt x="19558" y="0"/>
                </a:moveTo>
                <a:lnTo>
                  <a:pt x="0" y="279908"/>
                </a:lnTo>
                <a:lnTo>
                  <a:pt x="4002532" y="559777"/>
                </a:lnTo>
                <a:lnTo>
                  <a:pt x="4022090" y="279908"/>
                </a:lnTo>
                <a:lnTo>
                  <a:pt x="19558" y="0"/>
                </a:lnTo>
                <a:close/>
              </a:path>
            </a:pathLst>
          </a:custGeom>
          <a:solidFill>
            <a:srgbClr val="BEBEB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6916" y="5200777"/>
            <a:ext cx="4022090" cy="560070"/>
          </a:xfrm>
          <a:custGeom>
            <a:avLst/>
            <a:gdLst/>
            <a:ahLst/>
            <a:cxnLst/>
            <a:rect l="l" t="t" r="r" b="b"/>
            <a:pathLst>
              <a:path w="4022090" h="560070">
                <a:moveTo>
                  <a:pt x="19558" y="0"/>
                </a:moveTo>
                <a:lnTo>
                  <a:pt x="4022090" y="279908"/>
                </a:lnTo>
                <a:lnTo>
                  <a:pt x="4002532" y="559777"/>
                </a:lnTo>
                <a:lnTo>
                  <a:pt x="0" y="279908"/>
                </a:lnTo>
                <a:lnTo>
                  <a:pt x="19558" y="0"/>
                </a:lnTo>
                <a:close/>
              </a:path>
            </a:pathLst>
          </a:custGeom>
          <a:ln w="6350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5946" y="3113151"/>
            <a:ext cx="1746123" cy="233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0167" y="4432172"/>
            <a:ext cx="1631696" cy="838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92341" y="4752340"/>
            <a:ext cx="386080" cy="194945"/>
          </a:xfrm>
          <a:custGeom>
            <a:avLst/>
            <a:gdLst/>
            <a:ahLst/>
            <a:cxnLst/>
            <a:rect l="l" t="t" r="r" b="b"/>
            <a:pathLst>
              <a:path w="386079" h="194945">
                <a:moveTo>
                  <a:pt x="6223" y="0"/>
                </a:moveTo>
                <a:lnTo>
                  <a:pt x="4699" y="127"/>
                </a:lnTo>
                <a:lnTo>
                  <a:pt x="3048" y="127"/>
                </a:lnTo>
                <a:lnTo>
                  <a:pt x="1904" y="381"/>
                </a:lnTo>
                <a:lnTo>
                  <a:pt x="380" y="1397"/>
                </a:lnTo>
                <a:lnTo>
                  <a:pt x="63" y="2032"/>
                </a:lnTo>
                <a:lnTo>
                  <a:pt x="0" y="4318"/>
                </a:lnTo>
                <a:lnTo>
                  <a:pt x="253" y="5715"/>
                </a:lnTo>
                <a:lnTo>
                  <a:pt x="1426" y="9906"/>
                </a:lnTo>
                <a:lnTo>
                  <a:pt x="40512" y="151892"/>
                </a:lnTo>
                <a:lnTo>
                  <a:pt x="40639" y="152527"/>
                </a:lnTo>
                <a:lnTo>
                  <a:pt x="40893" y="153162"/>
                </a:lnTo>
                <a:lnTo>
                  <a:pt x="41148" y="153543"/>
                </a:lnTo>
                <a:lnTo>
                  <a:pt x="41401" y="154051"/>
                </a:lnTo>
                <a:lnTo>
                  <a:pt x="41655" y="154432"/>
                </a:lnTo>
                <a:lnTo>
                  <a:pt x="42163" y="154686"/>
                </a:lnTo>
                <a:lnTo>
                  <a:pt x="42672" y="155067"/>
                </a:lnTo>
                <a:lnTo>
                  <a:pt x="43179" y="155321"/>
                </a:lnTo>
                <a:lnTo>
                  <a:pt x="44450" y="155829"/>
                </a:lnTo>
                <a:lnTo>
                  <a:pt x="45211" y="156083"/>
                </a:lnTo>
                <a:lnTo>
                  <a:pt x="46227" y="156337"/>
                </a:lnTo>
                <a:lnTo>
                  <a:pt x="47116" y="156591"/>
                </a:lnTo>
                <a:lnTo>
                  <a:pt x="50800" y="156972"/>
                </a:lnTo>
                <a:lnTo>
                  <a:pt x="53975" y="157226"/>
                </a:lnTo>
                <a:lnTo>
                  <a:pt x="58165" y="157480"/>
                </a:lnTo>
                <a:lnTo>
                  <a:pt x="61213" y="157480"/>
                </a:lnTo>
                <a:lnTo>
                  <a:pt x="75141" y="135762"/>
                </a:lnTo>
                <a:lnTo>
                  <a:pt x="56133" y="135762"/>
                </a:lnTo>
                <a:lnTo>
                  <a:pt x="21462" y="5080"/>
                </a:lnTo>
                <a:lnTo>
                  <a:pt x="16255" y="889"/>
                </a:lnTo>
                <a:lnTo>
                  <a:pt x="14985" y="635"/>
                </a:lnTo>
                <a:lnTo>
                  <a:pt x="13207" y="381"/>
                </a:lnTo>
                <a:lnTo>
                  <a:pt x="11049" y="254"/>
                </a:lnTo>
                <a:lnTo>
                  <a:pt x="8381" y="127"/>
                </a:lnTo>
                <a:lnTo>
                  <a:pt x="6223" y="0"/>
                </a:lnTo>
                <a:close/>
              </a:path>
              <a:path w="386079" h="194945">
                <a:moveTo>
                  <a:pt x="114934" y="7620"/>
                </a:moveTo>
                <a:lnTo>
                  <a:pt x="112140" y="7620"/>
                </a:lnTo>
                <a:lnTo>
                  <a:pt x="110998" y="7747"/>
                </a:lnTo>
                <a:lnTo>
                  <a:pt x="110235" y="8001"/>
                </a:lnTo>
                <a:lnTo>
                  <a:pt x="109347" y="8255"/>
                </a:lnTo>
                <a:lnTo>
                  <a:pt x="108838" y="8636"/>
                </a:lnTo>
                <a:lnTo>
                  <a:pt x="108457" y="9271"/>
                </a:lnTo>
                <a:lnTo>
                  <a:pt x="108076" y="9779"/>
                </a:lnTo>
                <a:lnTo>
                  <a:pt x="56260" y="135762"/>
                </a:lnTo>
                <a:lnTo>
                  <a:pt x="75141" y="135762"/>
                </a:lnTo>
                <a:lnTo>
                  <a:pt x="126618" y="16383"/>
                </a:lnTo>
                <a:lnTo>
                  <a:pt x="127380" y="14732"/>
                </a:lnTo>
                <a:lnTo>
                  <a:pt x="127888" y="13335"/>
                </a:lnTo>
                <a:lnTo>
                  <a:pt x="128142" y="12318"/>
                </a:lnTo>
                <a:lnTo>
                  <a:pt x="128142" y="10414"/>
                </a:lnTo>
                <a:lnTo>
                  <a:pt x="127634" y="9906"/>
                </a:lnTo>
                <a:lnTo>
                  <a:pt x="127253" y="9271"/>
                </a:lnTo>
                <a:lnTo>
                  <a:pt x="126237" y="8890"/>
                </a:lnTo>
                <a:lnTo>
                  <a:pt x="124840" y="8509"/>
                </a:lnTo>
                <a:lnTo>
                  <a:pt x="123443" y="8255"/>
                </a:lnTo>
                <a:lnTo>
                  <a:pt x="121538" y="8001"/>
                </a:lnTo>
                <a:lnTo>
                  <a:pt x="114934" y="7620"/>
                </a:lnTo>
                <a:close/>
              </a:path>
              <a:path w="386079" h="194945">
                <a:moveTo>
                  <a:pt x="259245" y="162560"/>
                </a:moveTo>
                <a:lnTo>
                  <a:pt x="232790" y="162560"/>
                </a:lnTo>
                <a:lnTo>
                  <a:pt x="237235" y="167512"/>
                </a:lnTo>
                <a:lnTo>
                  <a:pt x="241934" y="171958"/>
                </a:lnTo>
                <a:lnTo>
                  <a:pt x="251840" y="179832"/>
                </a:lnTo>
                <a:lnTo>
                  <a:pt x="256412" y="183134"/>
                </a:lnTo>
                <a:lnTo>
                  <a:pt x="260857" y="185928"/>
                </a:lnTo>
                <a:lnTo>
                  <a:pt x="265175" y="188722"/>
                </a:lnTo>
                <a:lnTo>
                  <a:pt x="279907" y="194818"/>
                </a:lnTo>
                <a:lnTo>
                  <a:pt x="280797" y="194818"/>
                </a:lnTo>
                <a:lnTo>
                  <a:pt x="283717" y="190500"/>
                </a:lnTo>
                <a:lnTo>
                  <a:pt x="284099" y="189357"/>
                </a:lnTo>
                <a:lnTo>
                  <a:pt x="284352" y="186055"/>
                </a:lnTo>
                <a:lnTo>
                  <a:pt x="284352" y="180594"/>
                </a:lnTo>
                <a:lnTo>
                  <a:pt x="284099" y="179197"/>
                </a:lnTo>
                <a:lnTo>
                  <a:pt x="283590" y="178054"/>
                </a:lnTo>
                <a:lnTo>
                  <a:pt x="282828" y="177292"/>
                </a:lnTo>
                <a:lnTo>
                  <a:pt x="282193" y="176530"/>
                </a:lnTo>
                <a:lnTo>
                  <a:pt x="281050" y="175768"/>
                </a:lnTo>
                <a:lnTo>
                  <a:pt x="279526" y="175006"/>
                </a:lnTo>
                <a:lnTo>
                  <a:pt x="278002" y="174371"/>
                </a:lnTo>
                <a:lnTo>
                  <a:pt x="275843" y="173228"/>
                </a:lnTo>
                <a:lnTo>
                  <a:pt x="273176" y="171704"/>
                </a:lnTo>
                <a:lnTo>
                  <a:pt x="270382" y="170180"/>
                </a:lnTo>
                <a:lnTo>
                  <a:pt x="266953" y="168021"/>
                </a:lnTo>
                <a:lnTo>
                  <a:pt x="262889" y="165100"/>
                </a:lnTo>
                <a:lnTo>
                  <a:pt x="259245" y="162560"/>
                </a:lnTo>
                <a:close/>
              </a:path>
              <a:path w="386079" h="194945">
                <a:moveTo>
                  <a:pt x="202771" y="12487"/>
                </a:moveTo>
                <a:lnTo>
                  <a:pt x="162534" y="26007"/>
                </a:lnTo>
                <a:lnTo>
                  <a:pt x="140422" y="61976"/>
                </a:lnTo>
                <a:lnTo>
                  <a:pt x="135929" y="99949"/>
                </a:lnTo>
                <a:lnTo>
                  <a:pt x="136001" y="104584"/>
                </a:lnTo>
                <a:lnTo>
                  <a:pt x="148335" y="145415"/>
                </a:lnTo>
                <a:lnTo>
                  <a:pt x="181324" y="166417"/>
                </a:lnTo>
                <a:lnTo>
                  <a:pt x="204977" y="169291"/>
                </a:lnTo>
                <a:lnTo>
                  <a:pt x="211835" y="168910"/>
                </a:lnTo>
                <a:lnTo>
                  <a:pt x="217804" y="167640"/>
                </a:lnTo>
                <a:lnTo>
                  <a:pt x="223774" y="166243"/>
                </a:lnTo>
                <a:lnTo>
                  <a:pt x="228726" y="164592"/>
                </a:lnTo>
                <a:lnTo>
                  <a:pt x="232790" y="162560"/>
                </a:lnTo>
                <a:lnTo>
                  <a:pt x="259245" y="162560"/>
                </a:lnTo>
                <a:lnTo>
                  <a:pt x="258699" y="162179"/>
                </a:lnTo>
                <a:lnTo>
                  <a:pt x="254000" y="158115"/>
                </a:lnTo>
                <a:lnTo>
                  <a:pt x="248665" y="153035"/>
                </a:lnTo>
                <a:lnTo>
                  <a:pt x="249721" y="152019"/>
                </a:lnTo>
                <a:lnTo>
                  <a:pt x="208279" y="152019"/>
                </a:lnTo>
                <a:lnTo>
                  <a:pt x="167512" y="137287"/>
                </a:lnTo>
                <a:lnTo>
                  <a:pt x="156972" y="95885"/>
                </a:lnTo>
                <a:lnTo>
                  <a:pt x="157778" y="84673"/>
                </a:lnTo>
                <a:lnTo>
                  <a:pt x="158241" y="78740"/>
                </a:lnTo>
                <a:lnTo>
                  <a:pt x="159511" y="71120"/>
                </a:lnTo>
                <a:lnTo>
                  <a:pt x="162310" y="61864"/>
                </a:lnTo>
                <a:lnTo>
                  <a:pt x="163829" y="56768"/>
                </a:lnTo>
                <a:lnTo>
                  <a:pt x="186435" y="33274"/>
                </a:lnTo>
                <a:lnTo>
                  <a:pt x="192531" y="30353"/>
                </a:lnTo>
                <a:lnTo>
                  <a:pt x="200025" y="29337"/>
                </a:lnTo>
                <a:lnTo>
                  <a:pt x="253225" y="29337"/>
                </a:lnTo>
                <a:lnTo>
                  <a:pt x="250459" y="26781"/>
                </a:lnTo>
                <a:lnTo>
                  <a:pt x="211200" y="12700"/>
                </a:lnTo>
                <a:lnTo>
                  <a:pt x="202771" y="12487"/>
                </a:lnTo>
                <a:close/>
              </a:path>
              <a:path w="386079" h="194945">
                <a:moveTo>
                  <a:pt x="253225" y="29337"/>
                </a:moveTo>
                <a:lnTo>
                  <a:pt x="200025" y="29337"/>
                </a:lnTo>
                <a:lnTo>
                  <a:pt x="208787" y="29972"/>
                </a:lnTo>
                <a:lnTo>
                  <a:pt x="217550" y="30480"/>
                </a:lnTo>
                <a:lnTo>
                  <a:pt x="224789" y="32512"/>
                </a:lnTo>
                <a:lnTo>
                  <a:pt x="230504" y="36068"/>
                </a:lnTo>
                <a:lnTo>
                  <a:pt x="236219" y="39497"/>
                </a:lnTo>
                <a:lnTo>
                  <a:pt x="240664" y="44068"/>
                </a:lnTo>
                <a:lnTo>
                  <a:pt x="243839" y="49784"/>
                </a:lnTo>
                <a:lnTo>
                  <a:pt x="247014" y="55372"/>
                </a:lnTo>
                <a:lnTo>
                  <a:pt x="249174" y="61976"/>
                </a:lnTo>
                <a:lnTo>
                  <a:pt x="251102" y="76200"/>
                </a:lnTo>
                <a:lnTo>
                  <a:pt x="251220" y="86868"/>
                </a:lnTo>
                <a:lnTo>
                  <a:pt x="250825" y="93599"/>
                </a:lnTo>
                <a:lnTo>
                  <a:pt x="250189" y="101727"/>
                </a:lnTo>
                <a:lnTo>
                  <a:pt x="248919" y="109474"/>
                </a:lnTo>
                <a:lnTo>
                  <a:pt x="246760" y="116840"/>
                </a:lnTo>
                <a:lnTo>
                  <a:pt x="244728" y="124079"/>
                </a:lnTo>
                <a:lnTo>
                  <a:pt x="241680" y="130429"/>
                </a:lnTo>
                <a:lnTo>
                  <a:pt x="233552" y="141097"/>
                </a:lnTo>
                <a:lnTo>
                  <a:pt x="228345" y="145161"/>
                </a:lnTo>
                <a:lnTo>
                  <a:pt x="222123" y="147955"/>
                </a:lnTo>
                <a:lnTo>
                  <a:pt x="215900" y="150876"/>
                </a:lnTo>
                <a:lnTo>
                  <a:pt x="208279" y="152019"/>
                </a:lnTo>
                <a:lnTo>
                  <a:pt x="249721" y="152019"/>
                </a:lnTo>
                <a:lnTo>
                  <a:pt x="268604" y="117475"/>
                </a:lnTo>
                <a:lnTo>
                  <a:pt x="272468" y="84673"/>
                </a:lnTo>
                <a:lnTo>
                  <a:pt x="272240" y="76200"/>
                </a:lnTo>
                <a:lnTo>
                  <a:pt x="259206" y="35941"/>
                </a:lnTo>
                <a:lnTo>
                  <a:pt x="255113" y="31081"/>
                </a:lnTo>
                <a:lnTo>
                  <a:pt x="253225" y="29337"/>
                </a:lnTo>
                <a:close/>
              </a:path>
              <a:path w="386079" h="194945">
                <a:moveTo>
                  <a:pt x="295655" y="145415"/>
                </a:moveTo>
                <a:lnTo>
                  <a:pt x="293369" y="145415"/>
                </a:lnTo>
                <a:lnTo>
                  <a:pt x="292353" y="145923"/>
                </a:lnTo>
                <a:lnTo>
                  <a:pt x="290067" y="158369"/>
                </a:lnTo>
                <a:lnTo>
                  <a:pt x="290449" y="159893"/>
                </a:lnTo>
                <a:lnTo>
                  <a:pt x="290702" y="161417"/>
                </a:lnTo>
                <a:lnTo>
                  <a:pt x="305053" y="171831"/>
                </a:lnTo>
                <a:lnTo>
                  <a:pt x="308355" y="173355"/>
                </a:lnTo>
                <a:lnTo>
                  <a:pt x="312165" y="174625"/>
                </a:lnTo>
                <a:lnTo>
                  <a:pt x="320675" y="176911"/>
                </a:lnTo>
                <a:lnTo>
                  <a:pt x="325374" y="177673"/>
                </a:lnTo>
                <a:lnTo>
                  <a:pt x="337692" y="178562"/>
                </a:lnTo>
                <a:lnTo>
                  <a:pt x="344550" y="178054"/>
                </a:lnTo>
                <a:lnTo>
                  <a:pt x="376823" y="161162"/>
                </a:lnTo>
                <a:lnTo>
                  <a:pt x="336930" y="161162"/>
                </a:lnTo>
                <a:lnTo>
                  <a:pt x="326770" y="160528"/>
                </a:lnTo>
                <a:lnTo>
                  <a:pt x="321690" y="159512"/>
                </a:lnTo>
                <a:lnTo>
                  <a:pt x="317373" y="157734"/>
                </a:lnTo>
                <a:lnTo>
                  <a:pt x="313054" y="156083"/>
                </a:lnTo>
                <a:lnTo>
                  <a:pt x="309372" y="154432"/>
                </a:lnTo>
                <a:lnTo>
                  <a:pt x="306450" y="152654"/>
                </a:lnTo>
                <a:lnTo>
                  <a:pt x="303402" y="150876"/>
                </a:lnTo>
                <a:lnTo>
                  <a:pt x="300862" y="149225"/>
                </a:lnTo>
                <a:lnTo>
                  <a:pt x="297179" y="146304"/>
                </a:lnTo>
                <a:lnTo>
                  <a:pt x="295655" y="145415"/>
                </a:lnTo>
                <a:close/>
              </a:path>
              <a:path w="386079" h="194945">
                <a:moveTo>
                  <a:pt x="342900" y="21971"/>
                </a:moveTo>
                <a:lnTo>
                  <a:pt x="336676" y="22352"/>
                </a:lnTo>
                <a:lnTo>
                  <a:pt x="325119" y="25146"/>
                </a:lnTo>
                <a:lnTo>
                  <a:pt x="320039" y="27305"/>
                </a:lnTo>
                <a:lnTo>
                  <a:pt x="315722" y="30480"/>
                </a:lnTo>
                <a:lnTo>
                  <a:pt x="311403" y="33528"/>
                </a:lnTo>
                <a:lnTo>
                  <a:pt x="307848" y="37465"/>
                </a:lnTo>
                <a:lnTo>
                  <a:pt x="302513" y="47117"/>
                </a:lnTo>
                <a:lnTo>
                  <a:pt x="300989" y="52578"/>
                </a:lnTo>
                <a:lnTo>
                  <a:pt x="300608" y="58928"/>
                </a:lnTo>
                <a:lnTo>
                  <a:pt x="300100" y="65151"/>
                </a:lnTo>
                <a:lnTo>
                  <a:pt x="300735" y="70485"/>
                </a:lnTo>
                <a:lnTo>
                  <a:pt x="302513" y="75057"/>
                </a:lnTo>
                <a:lnTo>
                  <a:pt x="304164" y="79629"/>
                </a:lnTo>
                <a:lnTo>
                  <a:pt x="306450" y="83693"/>
                </a:lnTo>
                <a:lnTo>
                  <a:pt x="309499" y="87122"/>
                </a:lnTo>
                <a:lnTo>
                  <a:pt x="312419" y="90678"/>
                </a:lnTo>
                <a:lnTo>
                  <a:pt x="315849" y="93726"/>
                </a:lnTo>
                <a:lnTo>
                  <a:pt x="323595" y="99187"/>
                </a:lnTo>
                <a:lnTo>
                  <a:pt x="327659" y="101727"/>
                </a:lnTo>
                <a:lnTo>
                  <a:pt x="336041" y="106299"/>
                </a:lnTo>
                <a:lnTo>
                  <a:pt x="340105" y="108585"/>
                </a:lnTo>
                <a:lnTo>
                  <a:pt x="361695" y="126365"/>
                </a:lnTo>
                <a:lnTo>
                  <a:pt x="363474" y="129540"/>
                </a:lnTo>
                <a:lnTo>
                  <a:pt x="364235" y="133350"/>
                </a:lnTo>
                <a:lnTo>
                  <a:pt x="363854" y="137668"/>
                </a:lnTo>
                <a:lnTo>
                  <a:pt x="363600" y="141605"/>
                </a:lnTo>
                <a:lnTo>
                  <a:pt x="336930" y="161162"/>
                </a:lnTo>
                <a:lnTo>
                  <a:pt x="376823" y="161162"/>
                </a:lnTo>
                <a:lnTo>
                  <a:pt x="379856" y="155575"/>
                </a:lnTo>
                <a:lnTo>
                  <a:pt x="382904" y="150241"/>
                </a:lnTo>
                <a:lnTo>
                  <a:pt x="384682" y="144018"/>
                </a:lnTo>
                <a:lnTo>
                  <a:pt x="385190" y="136906"/>
                </a:lnTo>
                <a:lnTo>
                  <a:pt x="385572" y="130810"/>
                </a:lnTo>
                <a:lnTo>
                  <a:pt x="384936" y="125603"/>
                </a:lnTo>
                <a:lnTo>
                  <a:pt x="381634" y="116459"/>
                </a:lnTo>
                <a:lnTo>
                  <a:pt x="379222" y="112395"/>
                </a:lnTo>
                <a:lnTo>
                  <a:pt x="376174" y="108966"/>
                </a:lnTo>
                <a:lnTo>
                  <a:pt x="373252" y="105537"/>
                </a:lnTo>
                <a:lnTo>
                  <a:pt x="349376" y="90043"/>
                </a:lnTo>
                <a:lnTo>
                  <a:pt x="341249" y="85471"/>
                </a:lnTo>
                <a:lnTo>
                  <a:pt x="320928" y="62737"/>
                </a:lnTo>
                <a:lnTo>
                  <a:pt x="321182" y="58547"/>
                </a:lnTo>
                <a:lnTo>
                  <a:pt x="321436" y="55626"/>
                </a:lnTo>
                <a:lnTo>
                  <a:pt x="322072" y="52959"/>
                </a:lnTo>
                <a:lnTo>
                  <a:pt x="323456" y="50165"/>
                </a:lnTo>
                <a:lnTo>
                  <a:pt x="324484" y="47879"/>
                </a:lnTo>
                <a:lnTo>
                  <a:pt x="326262" y="45720"/>
                </a:lnTo>
                <a:lnTo>
                  <a:pt x="328422" y="44068"/>
                </a:lnTo>
                <a:lnTo>
                  <a:pt x="330580" y="42291"/>
                </a:lnTo>
                <a:lnTo>
                  <a:pt x="333248" y="41021"/>
                </a:lnTo>
                <a:lnTo>
                  <a:pt x="336423" y="40132"/>
                </a:lnTo>
                <a:lnTo>
                  <a:pt x="339598" y="39116"/>
                </a:lnTo>
                <a:lnTo>
                  <a:pt x="343407" y="38862"/>
                </a:lnTo>
                <a:lnTo>
                  <a:pt x="383158" y="38862"/>
                </a:lnTo>
                <a:lnTo>
                  <a:pt x="383158" y="38354"/>
                </a:lnTo>
                <a:lnTo>
                  <a:pt x="382904" y="36957"/>
                </a:lnTo>
                <a:lnTo>
                  <a:pt x="382777" y="36449"/>
                </a:lnTo>
                <a:lnTo>
                  <a:pt x="382524" y="35941"/>
                </a:lnTo>
                <a:lnTo>
                  <a:pt x="382397" y="35560"/>
                </a:lnTo>
                <a:lnTo>
                  <a:pt x="368934" y="27051"/>
                </a:lnTo>
                <a:lnTo>
                  <a:pt x="366013" y="25781"/>
                </a:lnTo>
                <a:lnTo>
                  <a:pt x="349503" y="22479"/>
                </a:lnTo>
                <a:lnTo>
                  <a:pt x="342900" y="21971"/>
                </a:lnTo>
                <a:close/>
              </a:path>
              <a:path w="386079" h="194945">
                <a:moveTo>
                  <a:pt x="383158" y="38862"/>
                </a:moveTo>
                <a:lnTo>
                  <a:pt x="343407" y="38862"/>
                </a:lnTo>
                <a:lnTo>
                  <a:pt x="347599" y="39116"/>
                </a:lnTo>
                <a:lnTo>
                  <a:pt x="352043" y="39497"/>
                </a:lnTo>
                <a:lnTo>
                  <a:pt x="377189" y="51562"/>
                </a:lnTo>
                <a:lnTo>
                  <a:pt x="378459" y="52197"/>
                </a:lnTo>
                <a:lnTo>
                  <a:pt x="379856" y="52197"/>
                </a:lnTo>
                <a:lnTo>
                  <a:pt x="380364" y="52070"/>
                </a:lnTo>
                <a:lnTo>
                  <a:pt x="380745" y="51816"/>
                </a:lnTo>
                <a:lnTo>
                  <a:pt x="381253" y="51435"/>
                </a:lnTo>
                <a:lnTo>
                  <a:pt x="381634" y="50927"/>
                </a:lnTo>
                <a:lnTo>
                  <a:pt x="381888" y="50165"/>
                </a:lnTo>
                <a:lnTo>
                  <a:pt x="382142" y="49530"/>
                </a:lnTo>
                <a:lnTo>
                  <a:pt x="382650" y="47498"/>
                </a:lnTo>
                <a:lnTo>
                  <a:pt x="382777" y="46355"/>
                </a:lnTo>
                <a:lnTo>
                  <a:pt x="382919" y="45720"/>
                </a:lnTo>
                <a:lnTo>
                  <a:pt x="383031" y="43687"/>
                </a:lnTo>
                <a:lnTo>
                  <a:pt x="383165" y="42291"/>
                </a:lnTo>
                <a:lnTo>
                  <a:pt x="383158" y="38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8079" y="3642233"/>
            <a:ext cx="1631696" cy="8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7620" y="2037079"/>
            <a:ext cx="3441700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3380" marR="5080" indent="-360680">
              <a:lnSpc>
                <a:spcPts val="3020"/>
              </a:lnSpc>
              <a:spcBef>
                <a:spcPts val="48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105" dirty="0" smtClean="0">
                <a:latin typeface="Arial"/>
                <a:cs typeface="Arial"/>
              </a:rPr>
              <a:t>Текущая система не влияет на доходы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7620" y="3197098"/>
            <a:ext cx="4353560" cy="238193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73380" marR="5080" indent="-360680">
              <a:lnSpc>
                <a:spcPct val="90000"/>
              </a:lnSpc>
              <a:spcBef>
                <a:spcPts val="43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150" dirty="0" smtClean="0">
                <a:latin typeface="Arial"/>
                <a:cs typeface="Arial"/>
              </a:rPr>
              <a:t>В </a:t>
            </a:r>
            <a:r>
              <a:rPr sz="2800" spc="-150" dirty="0" smtClean="0">
                <a:latin typeface="Arial"/>
                <a:cs typeface="Arial"/>
              </a:rPr>
              <a:t>2018</a:t>
            </a:r>
            <a:r>
              <a:rPr lang="ru-RU" sz="2800" spc="-150" dirty="0" smtClean="0">
                <a:latin typeface="Arial"/>
                <a:cs typeface="Arial"/>
              </a:rPr>
              <a:t> г.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lang="ru-RU" sz="2800" spc="-150" dirty="0" smtClean="0">
                <a:latin typeface="Arial"/>
                <a:cs typeface="Arial"/>
              </a:rPr>
              <a:t>приблизительно на </a:t>
            </a:r>
            <a:r>
              <a:rPr sz="2800" spc="-150" dirty="0" smtClean="0">
                <a:latin typeface="Arial"/>
                <a:cs typeface="Arial"/>
              </a:rPr>
              <a:t>60</a:t>
            </a:r>
            <a:r>
              <a:rPr sz="2800" spc="-150" dirty="0">
                <a:latin typeface="Arial"/>
                <a:cs typeface="Arial"/>
              </a:rPr>
              <a:t>% </a:t>
            </a:r>
            <a:r>
              <a:rPr lang="ru-RU" sz="2800" spc="-150" dirty="0" smtClean="0">
                <a:latin typeface="Arial"/>
                <a:cs typeface="Arial"/>
              </a:rPr>
              <a:t>больше средств было потрачено на развитие общественного транспорта в сравнении с СКТ/доходами с налогов</a:t>
            </a:r>
            <a:endParaRPr sz="2800" spc="-15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9517" y="3800749"/>
            <a:ext cx="1333690" cy="523220"/>
          </a:xfrm>
          <a:prstGeom prst="rect">
            <a:avLst/>
          </a:prstGeom>
          <a:solidFill>
            <a:srgbClr val="6DD0B4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Транспортные налоги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710961" y="3299640"/>
            <a:ext cx="1333690" cy="369332"/>
          </a:xfrm>
          <a:prstGeom prst="rect">
            <a:avLst/>
          </a:prstGeom>
          <a:solidFill>
            <a:srgbClr val="5B9BD4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687549" y="4031645"/>
            <a:ext cx="1333690" cy="338554"/>
          </a:xfrm>
          <a:prstGeom prst="rect">
            <a:avLst/>
          </a:prstGeom>
          <a:solidFill>
            <a:srgbClr val="4471C4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Развитие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90503" y="4844762"/>
            <a:ext cx="1333690" cy="369332"/>
          </a:xfrm>
          <a:prstGeom prst="rect">
            <a:avLst/>
          </a:prstGeom>
          <a:solidFill>
            <a:srgbClr val="2E549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00145" y="4555255"/>
            <a:ext cx="1333690" cy="523220"/>
          </a:xfrm>
          <a:prstGeom prst="rect">
            <a:avLst/>
          </a:prstGeom>
          <a:solidFill>
            <a:srgbClr val="59BD62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 квот транспорта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" y="333883"/>
            <a:ext cx="5059579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10" dirty="0" smtClean="0"/>
              <a:t>Стоимость приобретения машины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11615673" y="63945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9620" y="2203351"/>
            <a:ext cx="2950464" cy="1932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4331" y="2168651"/>
            <a:ext cx="509905" cy="281940"/>
          </a:xfrm>
          <a:custGeom>
            <a:avLst/>
            <a:gdLst/>
            <a:ahLst/>
            <a:cxnLst/>
            <a:rect l="l" t="t" r="r" b="b"/>
            <a:pathLst>
              <a:path w="509904" h="281939">
                <a:moveTo>
                  <a:pt x="342145" y="53777"/>
                </a:moveTo>
                <a:lnTo>
                  <a:pt x="0" y="229870"/>
                </a:lnTo>
                <a:lnTo>
                  <a:pt x="26416" y="281432"/>
                </a:lnTo>
                <a:lnTo>
                  <a:pt x="368673" y="105225"/>
                </a:lnTo>
                <a:lnTo>
                  <a:pt x="342145" y="53777"/>
                </a:lnTo>
                <a:close/>
              </a:path>
              <a:path w="509904" h="281939">
                <a:moveTo>
                  <a:pt x="480258" y="40512"/>
                </a:moveTo>
                <a:lnTo>
                  <a:pt x="367919" y="40512"/>
                </a:lnTo>
                <a:lnTo>
                  <a:pt x="394462" y="91948"/>
                </a:lnTo>
                <a:lnTo>
                  <a:pt x="368673" y="105225"/>
                </a:lnTo>
                <a:lnTo>
                  <a:pt x="395224" y="156718"/>
                </a:lnTo>
                <a:lnTo>
                  <a:pt x="480258" y="40512"/>
                </a:lnTo>
                <a:close/>
              </a:path>
              <a:path w="509904" h="281939">
                <a:moveTo>
                  <a:pt x="367919" y="40512"/>
                </a:moveTo>
                <a:lnTo>
                  <a:pt x="342145" y="53777"/>
                </a:lnTo>
                <a:lnTo>
                  <a:pt x="368673" y="105225"/>
                </a:lnTo>
                <a:lnTo>
                  <a:pt x="394462" y="91948"/>
                </a:lnTo>
                <a:lnTo>
                  <a:pt x="367919" y="40512"/>
                </a:lnTo>
                <a:close/>
              </a:path>
              <a:path w="509904" h="281939">
                <a:moveTo>
                  <a:pt x="509904" y="0"/>
                </a:moveTo>
                <a:lnTo>
                  <a:pt x="315595" y="2286"/>
                </a:lnTo>
                <a:lnTo>
                  <a:pt x="342145" y="53777"/>
                </a:lnTo>
                <a:lnTo>
                  <a:pt x="367919" y="40512"/>
                </a:lnTo>
                <a:lnTo>
                  <a:pt x="480258" y="40512"/>
                </a:lnTo>
                <a:lnTo>
                  <a:pt x="5099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84692" y="1596898"/>
            <a:ext cx="2549907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4055" marR="5080" indent="-681990">
              <a:lnSpc>
                <a:spcPct val="100000"/>
              </a:lnSpc>
              <a:spcBef>
                <a:spcPts val="95"/>
              </a:spcBef>
            </a:pPr>
            <a:r>
              <a:rPr lang="ru-RU" sz="2500" spc="-100" dirty="0" smtClean="0">
                <a:solidFill>
                  <a:srgbClr val="585858"/>
                </a:solidFill>
                <a:latin typeface="Arial"/>
                <a:cs typeface="Arial"/>
              </a:rPr>
              <a:t>Регистрационные пошлины </a:t>
            </a:r>
            <a:r>
              <a:rPr sz="2500" spc="-114" dirty="0" smtClean="0">
                <a:solidFill>
                  <a:srgbClr val="585858"/>
                </a:solidFill>
                <a:latin typeface="Arial"/>
                <a:cs typeface="Arial"/>
              </a:rPr>
              <a:t>($</a:t>
            </a:r>
            <a:r>
              <a:rPr sz="2500" spc="-114" dirty="0">
                <a:solidFill>
                  <a:srgbClr val="585858"/>
                </a:solidFill>
                <a:latin typeface="Arial"/>
                <a:cs typeface="Arial"/>
              </a:rPr>
              <a:t>220)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2840" y="3127375"/>
            <a:ext cx="591820" cy="173990"/>
          </a:xfrm>
          <a:custGeom>
            <a:avLst/>
            <a:gdLst/>
            <a:ahLst/>
            <a:cxnLst/>
            <a:rect l="l" t="t" r="r" b="b"/>
            <a:pathLst>
              <a:path w="591820" h="173989">
                <a:moveTo>
                  <a:pt x="417575" y="115815"/>
                </a:moveTo>
                <a:lnTo>
                  <a:pt x="417575" y="173736"/>
                </a:lnTo>
                <a:lnTo>
                  <a:pt x="533399" y="115824"/>
                </a:lnTo>
                <a:lnTo>
                  <a:pt x="417575" y="115815"/>
                </a:lnTo>
                <a:close/>
              </a:path>
              <a:path w="591820" h="173989">
                <a:moveTo>
                  <a:pt x="417575" y="57903"/>
                </a:moveTo>
                <a:lnTo>
                  <a:pt x="417575" y="115815"/>
                </a:lnTo>
                <a:lnTo>
                  <a:pt x="446531" y="115824"/>
                </a:lnTo>
                <a:lnTo>
                  <a:pt x="446531" y="57912"/>
                </a:lnTo>
                <a:lnTo>
                  <a:pt x="417575" y="57903"/>
                </a:lnTo>
                <a:close/>
              </a:path>
              <a:path w="591820" h="173989">
                <a:moveTo>
                  <a:pt x="417575" y="0"/>
                </a:moveTo>
                <a:lnTo>
                  <a:pt x="417575" y="57903"/>
                </a:lnTo>
                <a:lnTo>
                  <a:pt x="446531" y="57912"/>
                </a:lnTo>
                <a:lnTo>
                  <a:pt x="446531" y="115824"/>
                </a:lnTo>
                <a:lnTo>
                  <a:pt x="533416" y="115815"/>
                </a:lnTo>
                <a:lnTo>
                  <a:pt x="591311" y="86867"/>
                </a:lnTo>
                <a:lnTo>
                  <a:pt x="417575" y="0"/>
                </a:lnTo>
                <a:close/>
              </a:path>
              <a:path w="591820" h="173989">
                <a:moveTo>
                  <a:pt x="0" y="57785"/>
                </a:moveTo>
                <a:lnTo>
                  <a:pt x="0" y="115697"/>
                </a:lnTo>
                <a:lnTo>
                  <a:pt x="417575" y="115815"/>
                </a:lnTo>
                <a:lnTo>
                  <a:pt x="417575" y="57903"/>
                </a:lnTo>
                <a:lnTo>
                  <a:pt x="0" y="5778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80578" y="2886201"/>
            <a:ext cx="361822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3775" marR="5080" indent="-981710">
              <a:lnSpc>
                <a:spcPct val="100000"/>
              </a:lnSpc>
              <a:spcBef>
                <a:spcPts val="95"/>
              </a:spcBef>
            </a:pPr>
            <a:r>
              <a:rPr lang="ru-RU" sz="2400" spc="-100" dirty="0" smtClean="0">
                <a:solidFill>
                  <a:srgbClr val="585858"/>
                </a:solidFill>
                <a:latin typeface="Arial"/>
                <a:cs typeface="Arial"/>
              </a:rPr>
              <a:t>Дополнительные регистрационные пошлины</a:t>
            </a:r>
            <a:r>
              <a:rPr sz="2400" spc="-185" dirty="0" smtClean="0">
                <a:solidFill>
                  <a:srgbClr val="585858"/>
                </a:solidFill>
                <a:latin typeface="Arial"/>
                <a:cs typeface="Arial"/>
              </a:rPr>
              <a:t>(100</a:t>
            </a:r>
            <a:r>
              <a:rPr sz="2400" spc="-18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r>
              <a:rPr sz="24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от исходной стоимости</a:t>
            </a:r>
            <a:r>
              <a:rPr sz="2400" spc="-15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4276" y="2128647"/>
            <a:ext cx="596265" cy="290195"/>
          </a:xfrm>
          <a:custGeom>
            <a:avLst/>
            <a:gdLst/>
            <a:ahLst/>
            <a:cxnLst/>
            <a:rect l="l" t="t" r="r" b="b"/>
            <a:pathLst>
              <a:path w="596264" h="290194">
                <a:moveTo>
                  <a:pt x="171011" y="53249"/>
                </a:moveTo>
                <a:lnTo>
                  <a:pt x="148115" y="106446"/>
                </a:lnTo>
                <a:lnTo>
                  <a:pt x="573404" y="289687"/>
                </a:lnTo>
                <a:lnTo>
                  <a:pt x="596264" y="236474"/>
                </a:lnTo>
                <a:lnTo>
                  <a:pt x="171011" y="53249"/>
                </a:lnTo>
                <a:close/>
              </a:path>
              <a:path w="596264" h="290194">
                <a:moveTo>
                  <a:pt x="193928" y="0"/>
                </a:moveTo>
                <a:lnTo>
                  <a:pt x="0" y="11049"/>
                </a:lnTo>
                <a:lnTo>
                  <a:pt x="125222" y="159638"/>
                </a:lnTo>
                <a:lnTo>
                  <a:pt x="148115" y="106446"/>
                </a:lnTo>
                <a:lnTo>
                  <a:pt x="121538" y="94995"/>
                </a:lnTo>
                <a:lnTo>
                  <a:pt x="144399" y="41782"/>
                </a:lnTo>
                <a:lnTo>
                  <a:pt x="175946" y="41782"/>
                </a:lnTo>
                <a:lnTo>
                  <a:pt x="193928" y="0"/>
                </a:lnTo>
                <a:close/>
              </a:path>
              <a:path w="596264" h="290194">
                <a:moveTo>
                  <a:pt x="144399" y="41782"/>
                </a:moveTo>
                <a:lnTo>
                  <a:pt x="121538" y="94995"/>
                </a:lnTo>
                <a:lnTo>
                  <a:pt x="148115" y="106446"/>
                </a:lnTo>
                <a:lnTo>
                  <a:pt x="171011" y="53249"/>
                </a:lnTo>
                <a:lnTo>
                  <a:pt x="144399" y="41782"/>
                </a:lnTo>
                <a:close/>
              </a:path>
              <a:path w="596264" h="290194">
                <a:moveTo>
                  <a:pt x="175946" y="41782"/>
                </a:moveTo>
                <a:lnTo>
                  <a:pt x="144399" y="41782"/>
                </a:lnTo>
                <a:lnTo>
                  <a:pt x="171011" y="53249"/>
                </a:lnTo>
                <a:lnTo>
                  <a:pt x="175946" y="4178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5017" y="2989325"/>
            <a:ext cx="1888445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8615">
              <a:lnSpc>
                <a:spcPct val="100000"/>
              </a:lnSpc>
              <a:spcBef>
                <a:spcPts val="95"/>
              </a:spcBef>
            </a:pPr>
            <a:r>
              <a:rPr lang="ru-RU" sz="2500" dirty="0" smtClean="0">
                <a:solidFill>
                  <a:srgbClr val="585858"/>
                </a:solidFill>
                <a:latin typeface="Arial"/>
                <a:cs typeface="Arial"/>
              </a:rPr>
              <a:t>Лицензия</a:t>
            </a:r>
          </a:p>
          <a:p>
            <a:pPr marL="12700" marR="5080" indent="348615">
              <a:lnSpc>
                <a:spcPct val="100000"/>
              </a:lnSpc>
              <a:spcBef>
                <a:spcPts val="95"/>
              </a:spcBef>
            </a:pPr>
            <a:r>
              <a:rPr sz="2500" spc="-110" dirty="0" smtClean="0">
                <a:solidFill>
                  <a:srgbClr val="585858"/>
                </a:solidFill>
                <a:latin typeface="Arial"/>
                <a:cs typeface="Arial"/>
              </a:rPr>
              <a:t>($</a:t>
            </a:r>
            <a:r>
              <a:rPr sz="2500" spc="-14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2500" spc="-100" dirty="0">
                <a:solidFill>
                  <a:srgbClr val="585858"/>
                </a:solidFill>
                <a:latin typeface="Arial"/>
                <a:cs typeface="Arial"/>
              </a:rPr>
              <a:t>9,</a:t>
            </a:r>
            <a:r>
              <a:rPr sz="2500" spc="-14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2500" spc="-1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2500" spc="-14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2500" spc="-80" dirty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86200" y="3220211"/>
            <a:ext cx="608330" cy="173990"/>
          </a:xfrm>
          <a:custGeom>
            <a:avLst/>
            <a:gdLst/>
            <a:ahLst/>
            <a:cxnLst/>
            <a:rect l="l" t="t" r="r" b="b"/>
            <a:pathLst>
              <a:path w="608329" h="173989">
                <a:moveTo>
                  <a:pt x="173736" y="0"/>
                </a:moveTo>
                <a:lnTo>
                  <a:pt x="0" y="86867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608329" h="173989">
                <a:moveTo>
                  <a:pt x="173736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608329" h="173989">
                <a:moveTo>
                  <a:pt x="608329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608329" y="115824"/>
                </a:lnTo>
                <a:lnTo>
                  <a:pt x="608329" y="579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4114" y="1504568"/>
            <a:ext cx="27495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sz="2500" dirty="0" smtClean="0">
                <a:solidFill>
                  <a:srgbClr val="585858"/>
                </a:solidFill>
                <a:latin typeface="Arial"/>
                <a:cs typeface="Arial"/>
              </a:rPr>
              <a:t>НАВ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spc="-13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2500" spc="-130" dirty="0" smtClean="0">
                <a:solidFill>
                  <a:srgbClr val="585858"/>
                </a:solidFill>
                <a:latin typeface="Arial"/>
                <a:cs typeface="Arial"/>
              </a:rPr>
              <a:t>надбавка </a:t>
            </a:r>
            <a:r>
              <a:rPr sz="2500" spc="-130" dirty="0" smtClean="0">
                <a:solidFill>
                  <a:srgbClr val="585858"/>
                </a:solidFill>
                <a:latin typeface="Arial"/>
                <a:cs typeface="Arial"/>
              </a:rPr>
              <a:t>+$10,000)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1732" y="4177157"/>
            <a:ext cx="545465" cy="355600"/>
          </a:xfrm>
          <a:custGeom>
            <a:avLst/>
            <a:gdLst/>
            <a:ahLst/>
            <a:cxnLst/>
            <a:rect l="l" t="t" r="r" b="b"/>
            <a:pathLst>
              <a:path w="545464" h="355600">
                <a:moveTo>
                  <a:pt x="101345" y="189611"/>
                </a:moveTo>
                <a:lnTo>
                  <a:pt x="0" y="355346"/>
                </a:lnTo>
                <a:lnTo>
                  <a:pt x="193420" y="337058"/>
                </a:lnTo>
                <a:lnTo>
                  <a:pt x="172325" y="303276"/>
                </a:lnTo>
                <a:lnTo>
                  <a:pt x="138175" y="303276"/>
                </a:lnTo>
                <a:lnTo>
                  <a:pt x="107441" y="254127"/>
                </a:lnTo>
                <a:lnTo>
                  <a:pt x="132044" y="238771"/>
                </a:lnTo>
                <a:lnTo>
                  <a:pt x="101345" y="189611"/>
                </a:lnTo>
                <a:close/>
              </a:path>
              <a:path w="545464" h="355600">
                <a:moveTo>
                  <a:pt x="132044" y="238771"/>
                </a:moveTo>
                <a:lnTo>
                  <a:pt x="107441" y="254127"/>
                </a:lnTo>
                <a:lnTo>
                  <a:pt x="138175" y="303276"/>
                </a:lnTo>
                <a:lnTo>
                  <a:pt x="162744" y="287933"/>
                </a:lnTo>
                <a:lnTo>
                  <a:pt x="132044" y="238771"/>
                </a:lnTo>
                <a:close/>
              </a:path>
              <a:path w="545464" h="355600">
                <a:moveTo>
                  <a:pt x="162744" y="287933"/>
                </a:moveTo>
                <a:lnTo>
                  <a:pt x="138175" y="303276"/>
                </a:lnTo>
                <a:lnTo>
                  <a:pt x="172325" y="303276"/>
                </a:lnTo>
                <a:lnTo>
                  <a:pt x="162744" y="287933"/>
                </a:lnTo>
                <a:close/>
              </a:path>
              <a:path w="545464" h="355600">
                <a:moveTo>
                  <a:pt x="514603" y="0"/>
                </a:moveTo>
                <a:lnTo>
                  <a:pt x="132044" y="238771"/>
                </a:lnTo>
                <a:lnTo>
                  <a:pt x="162744" y="287933"/>
                </a:lnTo>
                <a:lnTo>
                  <a:pt x="545338" y="49022"/>
                </a:lnTo>
                <a:lnTo>
                  <a:pt x="51460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5588" y="4010405"/>
            <a:ext cx="599440" cy="356235"/>
          </a:xfrm>
          <a:custGeom>
            <a:avLst/>
            <a:gdLst/>
            <a:ahLst/>
            <a:cxnLst/>
            <a:rect l="l" t="t" r="r" b="b"/>
            <a:pathLst>
              <a:path w="599440" h="356235">
                <a:moveTo>
                  <a:pt x="433548" y="295633"/>
                </a:moveTo>
                <a:lnTo>
                  <a:pt x="405002" y="346075"/>
                </a:lnTo>
                <a:lnTo>
                  <a:pt x="599058" y="355981"/>
                </a:lnTo>
                <a:lnTo>
                  <a:pt x="568034" y="309880"/>
                </a:lnTo>
                <a:lnTo>
                  <a:pt x="458723" y="309880"/>
                </a:lnTo>
                <a:lnTo>
                  <a:pt x="433548" y="295633"/>
                </a:lnTo>
                <a:close/>
              </a:path>
              <a:path w="599440" h="356235">
                <a:moveTo>
                  <a:pt x="462086" y="245204"/>
                </a:moveTo>
                <a:lnTo>
                  <a:pt x="433548" y="295633"/>
                </a:lnTo>
                <a:lnTo>
                  <a:pt x="458723" y="309880"/>
                </a:lnTo>
                <a:lnTo>
                  <a:pt x="487298" y="259461"/>
                </a:lnTo>
                <a:lnTo>
                  <a:pt x="462086" y="245204"/>
                </a:lnTo>
                <a:close/>
              </a:path>
              <a:path w="599440" h="356235">
                <a:moveTo>
                  <a:pt x="490600" y="194818"/>
                </a:moveTo>
                <a:lnTo>
                  <a:pt x="462086" y="245204"/>
                </a:lnTo>
                <a:lnTo>
                  <a:pt x="487298" y="259461"/>
                </a:lnTo>
                <a:lnTo>
                  <a:pt x="458723" y="309880"/>
                </a:lnTo>
                <a:lnTo>
                  <a:pt x="568034" y="309880"/>
                </a:lnTo>
                <a:lnTo>
                  <a:pt x="490600" y="194818"/>
                </a:lnTo>
                <a:close/>
              </a:path>
              <a:path w="599440" h="356235">
                <a:moveTo>
                  <a:pt x="28447" y="0"/>
                </a:moveTo>
                <a:lnTo>
                  <a:pt x="0" y="50292"/>
                </a:lnTo>
                <a:lnTo>
                  <a:pt x="433548" y="295633"/>
                </a:lnTo>
                <a:lnTo>
                  <a:pt x="462086" y="245204"/>
                </a:lnTo>
                <a:lnTo>
                  <a:pt x="2844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2575" y="4433442"/>
            <a:ext cx="285369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7285" marR="5080" indent="-1125220">
              <a:lnSpc>
                <a:spcPct val="100000"/>
              </a:lnSpc>
              <a:spcBef>
                <a:spcPts val="95"/>
              </a:spcBef>
            </a:pPr>
            <a:r>
              <a:rPr lang="ru-RU" sz="2500" spc="-175" dirty="0" smtClean="0">
                <a:solidFill>
                  <a:srgbClr val="585858"/>
                </a:solidFill>
                <a:latin typeface="Arial"/>
                <a:cs typeface="Arial"/>
              </a:rPr>
              <a:t>Налог на товары и услуги </a:t>
            </a:r>
            <a:r>
              <a:rPr sz="2475" spc="-375" baseline="25252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500" spc="-185" dirty="0">
                <a:solidFill>
                  <a:srgbClr val="585858"/>
                </a:solidFill>
                <a:latin typeface="Arial"/>
                <a:cs typeface="Arial"/>
              </a:rPr>
              <a:t>(7%)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4588" y="4433442"/>
            <a:ext cx="252476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lang="ru-RU" sz="2400" spc="-215" dirty="0" smtClean="0">
                <a:solidFill>
                  <a:srgbClr val="585858"/>
                </a:solidFill>
                <a:latin typeface="Arial"/>
                <a:cs typeface="Arial"/>
              </a:rPr>
              <a:t>Акцизная пошлина </a:t>
            </a:r>
            <a:r>
              <a:rPr sz="2400" spc="-200" dirty="0" smtClean="0">
                <a:solidFill>
                  <a:srgbClr val="585858"/>
                </a:solidFill>
                <a:latin typeface="Arial"/>
                <a:cs typeface="Arial"/>
              </a:rPr>
              <a:t>(20</a:t>
            </a:r>
            <a:r>
              <a:rPr sz="2400" spc="-20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r>
              <a:rPr sz="24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от исходной стоимости</a:t>
            </a:r>
            <a:r>
              <a:rPr sz="2400" spc="-15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6921" y="4134192"/>
            <a:ext cx="3087943" cy="17831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400" spc="-140" dirty="0" smtClean="0">
                <a:solidFill>
                  <a:srgbClr val="00579A"/>
                </a:solidFill>
                <a:latin typeface="Arial"/>
                <a:cs typeface="Arial"/>
              </a:rPr>
              <a:t>Категория </a:t>
            </a:r>
            <a:r>
              <a:rPr sz="2400" spc="-225" dirty="0" smtClean="0">
                <a:solidFill>
                  <a:srgbClr val="00579A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400" spc="-170" dirty="0" smtClean="0">
                <a:solidFill>
                  <a:srgbClr val="00579A"/>
                </a:solidFill>
                <a:latin typeface="Arial"/>
                <a:cs typeface="Arial"/>
              </a:rPr>
              <a:t>Исходная стоимость </a:t>
            </a:r>
            <a:r>
              <a:rPr sz="2400" spc="-125" dirty="0" smtClean="0">
                <a:solidFill>
                  <a:srgbClr val="00579A"/>
                </a:solidFill>
                <a:latin typeface="Arial"/>
                <a:cs typeface="Arial"/>
              </a:rPr>
              <a:t>$20,000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20" dirty="0">
                <a:solidFill>
                  <a:srgbClr val="00579A"/>
                </a:solidFill>
                <a:latin typeface="Arial"/>
                <a:cs typeface="Arial"/>
              </a:rPr>
              <a:t>VES </a:t>
            </a:r>
            <a:r>
              <a:rPr sz="2400" spc="-170" dirty="0">
                <a:solidFill>
                  <a:srgbClr val="00579A"/>
                </a:solidFill>
                <a:latin typeface="Arial"/>
                <a:cs typeface="Arial"/>
              </a:rPr>
              <a:t>Band</a:t>
            </a:r>
            <a:r>
              <a:rPr sz="2400" spc="-140" dirty="0">
                <a:solidFill>
                  <a:srgbClr val="00579A"/>
                </a:solidFill>
                <a:latin typeface="Arial"/>
                <a:cs typeface="Arial"/>
              </a:rPr>
              <a:t> </a:t>
            </a:r>
            <a:r>
              <a:rPr sz="2400" spc="-305" dirty="0">
                <a:solidFill>
                  <a:srgbClr val="00579A"/>
                </a:solidFill>
                <a:latin typeface="Arial"/>
                <a:cs typeface="Arial"/>
              </a:rPr>
              <a:t>C1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12920" y="5699759"/>
            <a:ext cx="1087374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7196" y="5699759"/>
            <a:ext cx="3083813" cy="677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4507203" y="5800777"/>
            <a:ext cx="3393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Итоговая стоимость</a:t>
            </a:r>
            <a:r>
              <a:rPr lang="en-US" b="1" dirty="0" smtClean="0"/>
              <a:t>: ~$85,000</a:t>
            </a:r>
            <a:endParaRPr lang="ru-RU" b="1" dirty="0"/>
          </a:p>
        </p:txBody>
      </p:sp>
      <p:sp>
        <p:nvSpPr>
          <p:cNvPr id="30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973" y="139446"/>
            <a:ext cx="705104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45" dirty="0" smtClean="0"/>
              <a:t>Сравнение стоимости покупки автомобиля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11684000" y="6406692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9239" y="1889760"/>
            <a:ext cx="2951988" cy="235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3188" y="4613147"/>
            <a:ext cx="733044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616" y="4608576"/>
            <a:ext cx="742315" cy="448309"/>
          </a:xfrm>
          <a:custGeom>
            <a:avLst/>
            <a:gdLst/>
            <a:ahLst/>
            <a:cxnLst/>
            <a:rect l="l" t="t" r="r" b="b"/>
            <a:pathLst>
              <a:path w="742314" h="448310">
                <a:moveTo>
                  <a:pt x="0" y="448056"/>
                </a:moveTo>
                <a:lnTo>
                  <a:pt x="742187" y="448056"/>
                </a:lnTo>
                <a:lnTo>
                  <a:pt x="742187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6424" y="5366003"/>
            <a:ext cx="749807" cy="440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1852" y="5361432"/>
            <a:ext cx="759460" cy="449580"/>
          </a:xfrm>
          <a:custGeom>
            <a:avLst/>
            <a:gdLst/>
            <a:ahLst/>
            <a:cxnLst/>
            <a:rect l="l" t="t" r="r" b="b"/>
            <a:pathLst>
              <a:path w="759460" h="449579">
                <a:moveTo>
                  <a:pt x="0" y="449580"/>
                </a:moveTo>
                <a:lnTo>
                  <a:pt x="758952" y="449580"/>
                </a:lnTo>
                <a:lnTo>
                  <a:pt x="758952" y="0"/>
                </a:lnTo>
                <a:lnTo>
                  <a:pt x="0" y="0"/>
                </a:lnTo>
                <a:lnTo>
                  <a:pt x="0" y="449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3188" y="6120384"/>
            <a:ext cx="737615" cy="266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8616" y="6115811"/>
            <a:ext cx="746760" cy="500380"/>
          </a:xfrm>
          <a:custGeom>
            <a:avLst/>
            <a:gdLst/>
            <a:ahLst/>
            <a:cxnLst/>
            <a:rect l="l" t="t" r="r" b="b"/>
            <a:pathLst>
              <a:path w="746760" h="500379">
                <a:moveTo>
                  <a:pt x="0" y="499872"/>
                </a:moveTo>
                <a:lnTo>
                  <a:pt x="746760" y="499872"/>
                </a:lnTo>
                <a:lnTo>
                  <a:pt x="746760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76704" y="4664786"/>
            <a:ext cx="30772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2100" spc="-110" dirty="0" smtClean="0">
                <a:solidFill>
                  <a:srgbClr val="404040"/>
                </a:solidFill>
                <a:latin typeface="Arial"/>
                <a:cs typeface="Arial"/>
              </a:rPr>
              <a:t>~21,000</a:t>
            </a:r>
            <a:r>
              <a:rPr sz="2100" spc="-110" dirty="0">
                <a:solidFill>
                  <a:srgbClr val="404040"/>
                </a:solidFill>
                <a:latin typeface="Arial"/>
                <a:cs typeface="Arial"/>
              </a:rPr>
              <a:t>€ </a:t>
            </a:r>
            <a:r>
              <a:rPr sz="2100" spc="-200" dirty="0">
                <a:solidFill>
                  <a:srgbClr val="404040"/>
                </a:solidFill>
                <a:latin typeface="Arial"/>
                <a:cs typeface="Arial"/>
              </a:rPr>
              <a:t>(~S$</a:t>
            </a:r>
            <a:r>
              <a:rPr sz="21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404040"/>
                </a:solidFill>
                <a:latin typeface="Arial"/>
                <a:cs typeface="Arial"/>
              </a:rPr>
              <a:t>32,000)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6704" y="5414873"/>
            <a:ext cx="343090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2100" spc="-229" dirty="0" smtClean="0">
                <a:solidFill>
                  <a:srgbClr val="404040"/>
                </a:solidFill>
                <a:latin typeface="Arial"/>
                <a:cs typeface="Arial"/>
              </a:rPr>
              <a:t>~US</a:t>
            </a:r>
            <a:r>
              <a:rPr sz="2100" spc="-229" dirty="0">
                <a:solidFill>
                  <a:srgbClr val="404040"/>
                </a:solidFill>
                <a:latin typeface="Arial"/>
                <a:cs typeface="Arial"/>
              </a:rPr>
              <a:t>$ </a:t>
            </a:r>
            <a:r>
              <a:rPr sz="2100" spc="-95" dirty="0">
                <a:solidFill>
                  <a:srgbClr val="404040"/>
                </a:solidFill>
                <a:latin typeface="Arial"/>
                <a:cs typeface="Arial"/>
              </a:rPr>
              <a:t>19,000 </a:t>
            </a:r>
            <a:r>
              <a:rPr sz="2100" spc="-200" dirty="0">
                <a:solidFill>
                  <a:srgbClr val="404040"/>
                </a:solidFill>
                <a:latin typeface="Arial"/>
                <a:cs typeface="Arial"/>
              </a:rPr>
              <a:t>(~S$</a:t>
            </a:r>
            <a:r>
              <a:rPr sz="2100" spc="-3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404040"/>
                </a:solidFill>
                <a:latin typeface="Arial"/>
                <a:cs typeface="Arial"/>
              </a:rPr>
              <a:t>26,000)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6704" y="6196076"/>
            <a:ext cx="2014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C40D23"/>
                </a:solidFill>
                <a:latin typeface="Arial"/>
                <a:cs typeface="Arial"/>
              </a:rPr>
              <a:t>От </a:t>
            </a:r>
            <a:r>
              <a:rPr sz="2100" spc="-265" dirty="0" smtClean="0">
                <a:solidFill>
                  <a:srgbClr val="C40D23"/>
                </a:solidFill>
                <a:latin typeface="Arial"/>
                <a:cs typeface="Arial"/>
              </a:rPr>
              <a:t>~SG</a:t>
            </a:r>
            <a:r>
              <a:rPr sz="2100" spc="-265" dirty="0">
                <a:solidFill>
                  <a:srgbClr val="C40D23"/>
                </a:solidFill>
                <a:latin typeface="Arial"/>
                <a:cs typeface="Arial"/>
              </a:rPr>
              <a:t>$</a:t>
            </a:r>
            <a:r>
              <a:rPr sz="2100" spc="-140" dirty="0">
                <a:solidFill>
                  <a:srgbClr val="C40D23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C40D23"/>
                </a:solidFill>
                <a:latin typeface="Arial"/>
                <a:cs typeface="Arial"/>
              </a:rPr>
              <a:t>93,000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32319" y="4648200"/>
            <a:ext cx="733044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7747" y="4643628"/>
            <a:ext cx="742315" cy="449580"/>
          </a:xfrm>
          <a:custGeom>
            <a:avLst/>
            <a:gdLst/>
            <a:ahLst/>
            <a:cxnLst/>
            <a:rect l="l" t="t" r="r" b="b"/>
            <a:pathLst>
              <a:path w="742315" h="449579">
                <a:moveTo>
                  <a:pt x="0" y="449580"/>
                </a:moveTo>
                <a:lnTo>
                  <a:pt x="742188" y="449580"/>
                </a:lnTo>
                <a:lnTo>
                  <a:pt x="742188" y="0"/>
                </a:lnTo>
                <a:lnTo>
                  <a:pt x="0" y="0"/>
                </a:lnTo>
                <a:lnTo>
                  <a:pt x="0" y="449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5556" y="5401055"/>
            <a:ext cx="749807" cy="440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0983" y="5396484"/>
            <a:ext cx="759460" cy="449580"/>
          </a:xfrm>
          <a:custGeom>
            <a:avLst/>
            <a:gdLst/>
            <a:ahLst/>
            <a:cxnLst/>
            <a:rect l="l" t="t" r="r" b="b"/>
            <a:pathLst>
              <a:path w="759459" h="449579">
                <a:moveTo>
                  <a:pt x="0" y="449580"/>
                </a:moveTo>
                <a:lnTo>
                  <a:pt x="758951" y="449580"/>
                </a:lnTo>
                <a:lnTo>
                  <a:pt x="758951" y="0"/>
                </a:lnTo>
                <a:lnTo>
                  <a:pt x="0" y="0"/>
                </a:lnTo>
                <a:lnTo>
                  <a:pt x="0" y="449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2319" y="6155435"/>
            <a:ext cx="736092" cy="266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7747" y="6150864"/>
            <a:ext cx="745490" cy="500380"/>
          </a:xfrm>
          <a:custGeom>
            <a:avLst/>
            <a:gdLst/>
            <a:ahLst/>
            <a:cxnLst/>
            <a:rect l="l" t="t" r="r" b="b"/>
            <a:pathLst>
              <a:path w="745490" h="500379">
                <a:moveTo>
                  <a:pt x="0" y="499872"/>
                </a:moveTo>
                <a:lnTo>
                  <a:pt x="745235" y="499872"/>
                </a:lnTo>
                <a:lnTo>
                  <a:pt x="745235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86090" y="4700092"/>
            <a:ext cx="30772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2100" spc="-110" dirty="0" smtClean="0">
                <a:solidFill>
                  <a:srgbClr val="404040"/>
                </a:solidFill>
                <a:latin typeface="Arial"/>
                <a:cs typeface="Arial"/>
              </a:rPr>
              <a:t>~45,000</a:t>
            </a:r>
            <a:r>
              <a:rPr sz="2100" spc="-110" dirty="0">
                <a:solidFill>
                  <a:srgbClr val="404040"/>
                </a:solidFill>
                <a:latin typeface="Arial"/>
                <a:cs typeface="Arial"/>
              </a:rPr>
              <a:t>€ </a:t>
            </a:r>
            <a:r>
              <a:rPr sz="2100" spc="-200" dirty="0">
                <a:solidFill>
                  <a:srgbClr val="404040"/>
                </a:solidFill>
                <a:latin typeface="Arial"/>
                <a:cs typeface="Arial"/>
              </a:rPr>
              <a:t>(~S$</a:t>
            </a:r>
            <a:r>
              <a:rPr sz="21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404040"/>
                </a:solidFill>
                <a:latin typeface="Arial"/>
                <a:cs typeface="Arial"/>
              </a:rPr>
              <a:t>68,000)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6090" y="5450840"/>
            <a:ext cx="343090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2100" spc="-229" dirty="0" smtClean="0">
                <a:solidFill>
                  <a:srgbClr val="404040"/>
                </a:solidFill>
                <a:latin typeface="Arial"/>
                <a:cs typeface="Arial"/>
              </a:rPr>
              <a:t>~US</a:t>
            </a:r>
            <a:r>
              <a:rPr sz="2100" spc="-229" dirty="0">
                <a:solidFill>
                  <a:srgbClr val="404040"/>
                </a:solidFill>
                <a:latin typeface="Arial"/>
                <a:cs typeface="Arial"/>
              </a:rPr>
              <a:t>$ </a:t>
            </a:r>
            <a:r>
              <a:rPr sz="2100" spc="-100" dirty="0">
                <a:solidFill>
                  <a:srgbClr val="404040"/>
                </a:solidFill>
                <a:latin typeface="Arial"/>
                <a:cs typeface="Arial"/>
              </a:rPr>
              <a:t>41,000 </a:t>
            </a:r>
            <a:r>
              <a:rPr sz="2100" spc="-200" dirty="0">
                <a:solidFill>
                  <a:srgbClr val="404040"/>
                </a:solidFill>
                <a:latin typeface="Arial"/>
                <a:cs typeface="Arial"/>
              </a:rPr>
              <a:t>(~S$</a:t>
            </a:r>
            <a:r>
              <a:rPr sz="2100" spc="-4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404040"/>
                </a:solidFill>
                <a:latin typeface="Arial"/>
                <a:cs typeface="Arial"/>
              </a:rPr>
              <a:t>56,000)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86090" y="6231432"/>
            <a:ext cx="21494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spc="-120" dirty="0" smtClean="0">
                <a:solidFill>
                  <a:srgbClr val="C40D23"/>
                </a:solidFill>
                <a:latin typeface="Arial"/>
                <a:cs typeface="Arial"/>
              </a:rPr>
              <a:t>От </a:t>
            </a:r>
            <a:r>
              <a:rPr sz="2100" spc="-265" dirty="0" smtClean="0">
                <a:solidFill>
                  <a:srgbClr val="C40D23"/>
                </a:solidFill>
                <a:latin typeface="Arial"/>
                <a:cs typeface="Arial"/>
              </a:rPr>
              <a:t>~SG</a:t>
            </a:r>
            <a:r>
              <a:rPr sz="2100" spc="-265" dirty="0">
                <a:solidFill>
                  <a:srgbClr val="C40D23"/>
                </a:solidFill>
                <a:latin typeface="Arial"/>
                <a:cs typeface="Arial"/>
              </a:rPr>
              <a:t>$</a:t>
            </a:r>
            <a:r>
              <a:rPr sz="2100" spc="-140" dirty="0">
                <a:solidFill>
                  <a:srgbClr val="C40D23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C40D23"/>
                </a:solidFill>
                <a:latin typeface="Arial"/>
                <a:cs typeface="Arial"/>
              </a:rPr>
              <a:t>221,000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50735" y="2029967"/>
            <a:ext cx="4841748" cy="2221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31163" y="1232662"/>
            <a:ext cx="352183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u="heavy" spc="-20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Toyota </a:t>
            </a:r>
            <a:r>
              <a:rPr sz="2300" b="1" u="heavy" spc="-17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Corolla </a:t>
            </a:r>
            <a:r>
              <a:rPr sz="2300" b="1" u="heavy" spc="-17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</a:t>
            </a:r>
            <a:r>
              <a:rPr lang="ru-RU" sz="2300" b="1" u="heavy" spc="-17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Категория </a:t>
            </a:r>
            <a:r>
              <a:rPr sz="2300" b="1" u="heavy" spc="-16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A</a:t>
            </a:r>
            <a:r>
              <a:rPr sz="2300" b="1" u="heavy" spc="-16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)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9932" y="1232662"/>
            <a:ext cx="306806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u="heavy" spc="-1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BMW </a:t>
            </a:r>
            <a:r>
              <a:rPr sz="2300" b="1" u="heavy" spc="-10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330i </a:t>
            </a:r>
            <a:r>
              <a:rPr sz="2300" b="1" u="heavy" spc="-17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</a:t>
            </a:r>
            <a:r>
              <a:rPr lang="ru-RU" sz="2300" b="1" u="heavy" spc="-17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Категория </a:t>
            </a:r>
            <a:r>
              <a:rPr sz="2300" b="1" u="heavy" spc="-21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B</a:t>
            </a:r>
            <a:r>
              <a:rPr sz="2300" b="1" u="heavy" spc="-2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)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872" y="418338"/>
            <a:ext cx="7697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pc="-280" dirty="0" smtClean="0"/>
              <a:t>Система квот транспорта </a:t>
            </a:r>
            <a:r>
              <a:rPr sz="4400" b="1" spc="-484" dirty="0" smtClean="0"/>
              <a:t>(</a:t>
            </a:r>
            <a:r>
              <a:rPr lang="ru-RU" sz="4400" b="1" spc="-484" dirty="0" smtClean="0"/>
              <a:t>СКТ</a:t>
            </a:r>
            <a:r>
              <a:rPr sz="4400" b="1" spc="-484" dirty="0" smtClean="0"/>
              <a:t>)</a:t>
            </a:r>
            <a:endParaRPr sz="4400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2277" y="1716786"/>
            <a:ext cx="11007445" cy="4730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620" indent="-360680">
              <a:lnSpc>
                <a:spcPts val="3329"/>
              </a:lnSpc>
              <a:spcBef>
                <a:spcPts val="95"/>
              </a:spcBef>
              <a:buChar char="•"/>
              <a:tabLst>
                <a:tab pos="389255" algn="l"/>
                <a:tab pos="389890" algn="l"/>
              </a:tabLst>
            </a:pPr>
            <a:r>
              <a:rPr lang="ru-RU" spc="-204" dirty="0" smtClean="0"/>
              <a:t>СКТ регулирует последовательное увеличение количества автомобилей</a:t>
            </a:r>
            <a:endParaRPr spc="-75" dirty="0"/>
          </a:p>
          <a:p>
            <a:pPr marL="747395" marR="5080" lvl="1" indent="-358775">
              <a:lnSpc>
                <a:spcPts val="2300"/>
              </a:lnSpc>
              <a:spcBef>
                <a:spcPts val="530"/>
              </a:spcBef>
              <a:buChar char="-"/>
              <a:tabLst>
                <a:tab pos="748030" algn="l"/>
                <a:tab pos="748665" algn="l"/>
              </a:tabLst>
            </a:pPr>
            <a:r>
              <a:rPr lang="ru-RU" sz="2400" spc="-85" dirty="0" smtClean="0">
                <a:latin typeface="Arial"/>
                <a:cs typeface="Arial"/>
              </a:rPr>
              <a:t>Строительство дорог и инфраструктуры общественного транспорта не возымеет эффекта, если количество автомобилей не будет ограничено</a:t>
            </a:r>
            <a:endParaRPr sz="2350" dirty="0" smtClean="0">
              <a:latin typeface="Times New Roman"/>
              <a:cs typeface="Times New Roman"/>
            </a:endParaRPr>
          </a:p>
          <a:p>
            <a:pPr marL="747395" lvl="1" indent="-358775">
              <a:lnSpc>
                <a:spcPct val="100000"/>
              </a:lnSpc>
              <a:buChar char="-"/>
              <a:tabLst>
                <a:tab pos="748030" algn="l"/>
                <a:tab pos="748665" algn="l"/>
              </a:tabLst>
            </a:pPr>
            <a:r>
              <a:rPr lang="ru-RU" sz="2400" spc="-65" dirty="0" smtClean="0">
                <a:latin typeface="Arial"/>
                <a:cs typeface="Arial"/>
              </a:rPr>
              <a:t>Неконтролируемое увеличение количества автомобилей скажется на качестве жизни</a:t>
            </a:r>
            <a:endParaRPr sz="2400" dirty="0">
              <a:latin typeface="Arial"/>
              <a:cs typeface="Arial"/>
            </a:endParaRPr>
          </a:p>
          <a:p>
            <a:pPr marL="15240" lvl="1"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2100" dirty="0">
              <a:latin typeface="Times New Roman"/>
              <a:cs typeface="Times New Roman"/>
            </a:endParaRPr>
          </a:p>
          <a:p>
            <a:pPr marL="388620" marR="41910" indent="-360680">
              <a:lnSpc>
                <a:spcPts val="2690"/>
              </a:lnSpc>
              <a:buChar char="•"/>
              <a:tabLst>
                <a:tab pos="389255" algn="l"/>
                <a:tab pos="389890" algn="l"/>
              </a:tabLst>
            </a:pPr>
            <a:r>
              <a:rPr lang="ru-RU" spc="-110" dirty="0" smtClean="0"/>
              <a:t>Правительство контролирует количество автомобилей, которые могут быть зарегистрированы</a:t>
            </a:r>
            <a:r>
              <a:rPr dirty="0" smtClean="0"/>
              <a:t>. </a:t>
            </a:r>
            <a:r>
              <a:rPr lang="ru-RU" dirty="0" smtClean="0"/>
              <a:t>Рынок задает цену на владение автомобилем</a:t>
            </a:r>
            <a:r>
              <a:rPr dirty="0" smtClean="0"/>
              <a:t>.</a:t>
            </a:r>
            <a:endParaRPr dirty="0"/>
          </a:p>
          <a:p>
            <a:pPr marL="747395" marR="250190" lvl="1" indent="-358775">
              <a:lnSpc>
                <a:spcPct val="80000"/>
              </a:lnSpc>
              <a:spcBef>
                <a:spcPts val="540"/>
              </a:spcBef>
              <a:buChar char="-"/>
              <a:tabLst>
                <a:tab pos="748030" algn="l"/>
                <a:tab pos="748665" algn="l"/>
              </a:tabLst>
            </a:pPr>
            <a:r>
              <a:rPr lang="ru-RU" sz="2400" dirty="0" smtClean="0">
                <a:latin typeface="Arial"/>
                <a:cs typeface="Arial"/>
              </a:rPr>
              <a:t>Для регистрации нового автомобиля сначала необходимо получить соответствующую лицензию, дающую право на владение автомобилем в течение10 лет</a:t>
            </a:r>
            <a:endParaRPr sz="2850" dirty="0">
              <a:latin typeface="Times New Roman"/>
              <a:cs typeface="Times New Roman"/>
            </a:endParaRPr>
          </a:p>
          <a:p>
            <a:pPr marL="747395" marR="661035" lvl="1" indent="-358775">
              <a:lnSpc>
                <a:spcPts val="2300"/>
              </a:lnSpc>
              <a:buChar char="-"/>
              <a:tabLst>
                <a:tab pos="748030" algn="l"/>
                <a:tab pos="748665" algn="l"/>
              </a:tabLst>
            </a:pPr>
            <a:r>
              <a:rPr lang="ru-RU" sz="2400" dirty="0" smtClean="0">
                <a:latin typeface="Arial"/>
                <a:cs typeface="Arial"/>
              </a:rPr>
              <a:t>Лицензии размещаются на онлайн аукционах, которые проводятся дважды в месяц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43181" y="646643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153479"/>
            <a:ext cx="723008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280" dirty="0" smtClean="0"/>
              <a:t>Темпы увеличения количества транспорта и дорог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565909"/>
            <a:ext cx="9874885" cy="2432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105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pc="-120" dirty="0" smtClean="0">
                <a:latin typeface="Arial"/>
                <a:cs typeface="Arial"/>
              </a:rPr>
              <a:t>Темп увеличения количества транспорта (ТУТ) сравнивается каждые </a:t>
            </a:r>
            <a:r>
              <a:rPr spc="-114" dirty="0" smtClean="0">
                <a:latin typeface="Arial"/>
                <a:cs typeface="Arial"/>
              </a:rPr>
              <a:t>3</a:t>
            </a:r>
            <a:r>
              <a:rPr lang="ru-RU" spc="-114" dirty="0" smtClean="0">
                <a:latin typeface="Arial"/>
                <a:cs typeface="Arial"/>
              </a:rPr>
              <a:t> года</a:t>
            </a:r>
            <a:endParaRPr dirty="0">
              <a:latin typeface="Arial"/>
              <a:cs typeface="Arial"/>
            </a:endParaRPr>
          </a:p>
          <a:p>
            <a:pPr marL="374015" indent="-361315">
              <a:lnSpc>
                <a:spcPts val="2345"/>
              </a:lnSpc>
              <a:spcBef>
                <a:spcPts val="200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lang="ru-RU" b="1" spc="-150" dirty="0" smtClean="0">
                <a:latin typeface="Arial"/>
                <a:cs typeface="Arial"/>
              </a:rPr>
              <a:t>Будущее увеличение снабжения дорогами ограничено –</a:t>
            </a:r>
            <a:r>
              <a:rPr b="1" spc="-105" dirty="0" smtClean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with </a:t>
            </a:r>
            <a:r>
              <a:rPr lang="ru-RU" spc="10" dirty="0" smtClean="0">
                <a:latin typeface="Arial"/>
                <a:cs typeface="Arial"/>
              </a:rPr>
              <a:t>акцент сделан на обслуживании новых районов развития и потребностей общественного транспорта</a:t>
            </a:r>
            <a:r>
              <a:rPr spc="-120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74015" indent="-361315">
              <a:lnSpc>
                <a:spcPts val="2650"/>
              </a:lnSpc>
              <a:spcBef>
                <a:spcPts val="2020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pc="-10" dirty="0" smtClean="0">
                <a:latin typeface="Arial"/>
                <a:cs typeface="Arial"/>
              </a:rPr>
              <a:t>С учетом факта медленного темпа дорожного строительства ТУТ со временем снизился: </a:t>
            </a:r>
            <a:r>
              <a:rPr lang="ru-RU" b="1" spc="-10" dirty="0" smtClean="0">
                <a:latin typeface="Arial"/>
                <a:cs typeface="Arial"/>
              </a:rPr>
              <a:t>сейчас этот показатель составляет 0% за исключением коммерческого транспорта </a:t>
            </a:r>
            <a:r>
              <a:rPr b="1" spc="-105" dirty="0" smtClean="0">
                <a:latin typeface="Arial"/>
                <a:cs typeface="Arial"/>
              </a:rPr>
              <a:t>(</a:t>
            </a:r>
            <a:r>
              <a:rPr b="1" spc="-105" dirty="0">
                <a:latin typeface="Arial"/>
                <a:cs typeface="Arial"/>
              </a:rPr>
              <a:t>0.25%)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0616" y="4062984"/>
            <a:ext cx="7183120" cy="2539111"/>
          </a:xfrm>
          <a:custGeom>
            <a:avLst/>
            <a:gdLst/>
            <a:ahLst/>
            <a:cxnLst/>
            <a:rect l="l" t="t" r="r" b="b"/>
            <a:pathLst>
              <a:path w="7183120" h="2548254">
                <a:moveTo>
                  <a:pt x="0" y="2548127"/>
                </a:moveTo>
                <a:lnTo>
                  <a:pt x="7182611" y="2548127"/>
                </a:lnTo>
                <a:lnTo>
                  <a:pt x="7182611" y="0"/>
                </a:lnTo>
                <a:lnTo>
                  <a:pt x="0" y="0"/>
                </a:lnTo>
                <a:lnTo>
                  <a:pt x="0" y="2548127"/>
                </a:lnTo>
                <a:close/>
              </a:path>
            </a:pathLst>
          </a:custGeom>
          <a:solidFill>
            <a:srgbClr val="70E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7405" y="4475226"/>
            <a:ext cx="0" cy="1980564"/>
          </a:xfrm>
          <a:custGeom>
            <a:avLst/>
            <a:gdLst/>
            <a:ahLst/>
            <a:cxnLst/>
            <a:rect l="l" t="t" r="r" b="b"/>
            <a:pathLst>
              <a:path h="1980564">
                <a:moveTo>
                  <a:pt x="0" y="0"/>
                </a:moveTo>
                <a:lnTo>
                  <a:pt x="0" y="198022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7405" y="6454902"/>
            <a:ext cx="6205855" cy="0"/>
          </a:xfrm>
          <a:custGeom>
            <a:avLst/>
            <a:gdLst/>
            <a:ahLst/>
            <a:cxnLst/>
            <a:rect l="l" t="t" r="r" b="b"/>
            <a:pathLst>
              <a:path w="6205855">
                <a:moveTo>
                  <a:pt x="0" y="0"/>
                </a:moveTo>
                <a:lnTo>
                  <a:pt x="620534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7405" y="4827270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918" y="0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8070" y="4827270"/>
            <a:ext cx="0" cy="748030"/>
          </a:xfrm>
          <a:custGeom>
            <a:avLst/>
            <a:gdLst/>
            <a:ahLst/>
            <a:cxnLst/>
            <a:rect l="l" t="t" r="r" b="b"/>
            <a:pathLst>
              <a:path h="748029">
                <a:moveTo>
                  <a:pt x="0" y="0"/>
                </a:moveTo>
                <a:lnTo>
                  <a:pt x="0" y="748029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8070" y="5574029"/>
            <a:ext cx="2538095" cy="0"/>
          </a:xfrm>
          <a:custGeom>
            <a:avLst/>
            <a:gdLst/>
            <a:ahLst/>
            <a:cxnLst/>
            <a:rect l="l" t="t" r="r" b="b"/>
            <a:pathLst>
              <a:path w="2538095">
                <a:moveTo>
                  <a:pt x="0" y="0"/>
                </a:moveTo>
                <a:lnTo>
                  <a:pt x="2537967" y="0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8765" y="557402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038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8765" y="5881878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4">
                <a:moveTo>
                  <a:pt x="0" y="0"/>
                </a:moveTo>
                <a:lnTo>
                  <a:pt x="648335" y="0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7990" y="5881878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33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7990" y="6147053"/>
            <a:ext cx="1269365" cy="0"/>
          </a:xfrm>
          <a:custGeom>
            <a:avLst/>
            <a:gdLst/>
            <a:ahLst/>
            <a:cxnLst/>
            <a:rect l="l" t="t" r="r" b="b"/>
            <a:pathLst>
              <a:path w="1269365">
                <a:moveTo>
                  <a:pt x="0" y="0"/>
                </a:moveTo>
                <a:lnTo>
                  <a:pt x="1268983" y="0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07484" y="5039995"/>
            <a:ext cx="139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600" b="1" spc="-65" dirty="0" smtClean="0">
                <a:solidFill>
                  <a:srgbClr val="585858"/>
                </a:solidFill>
                <a:latin typeface="Arial"/>
                <a:cs typeface="Arial"/>
              </a:rPr>
              <a:t>Май </a:t>
            </a:r>
            <a:r>
              <a:rPr sz="1600" b="1" spc="-75" dirty="0" smtClean="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sz="16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1.5%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0333" y="5109717"/>
            <a:ext cx="1039176" cy="537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95"/>
              </a:spcBef>
            </a:pPr>
            <a:r>
              <a:rPr lang="ru-RU" sz="1600" b="1" spc="-180" dirty="0" smtClean="0">
                <a:solidFill>
                  <a:srgbClr val="585858"/>
                </a:solidFill>
                <a:latin typeface="Arial"/>
                <a:cs typeface="Arial"/>
              </a:rPr>
              <a:t>Август </a:t>
            </a:r>
            <a:r>
              <a:rPr sz="1600" b="1" spc="-75" dirty="0" smtClean="0">
                <a:solidFill>
                  <a:srgbClr val="585858"/>
                </a:solidFill>
                <a:latin typeface="Arial"/>
                <a:cs typeface="Arial"/>
              </a:rPr>
              <a:t>2012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2150"/>
              </a:lnSpc>
            </a:pP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1.0%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7588" y="3945630"/>
            <a:ext cx="3220212" cy="119712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5"/>
              </a:spcBef>
            </a:pPr>
            <a:r>
              <a:rPr lang="ru-RU" sz="1800" b="1" spc="-135" dirty="0" smtClean="0">
                <a:solidFill>
                  <a:srgbClr val="585858"/>
                </a:solidFill>
                <a:latin typeface="Arial"/>
                <a:cs typeface="Arial"/>
              </a:rPr>
              <a:t>Темп увеличения транспорта</a:t>
            </a:r>
            <a:endParaRPr sz="1800" dirty="0">
              <a:latin typeface="Arial"/>
              <a:cs typeface="Arial"/>
            </a:endParaRPr>
          </a:p>
          <a:p>
            <a:pPr marL="147320">
              <a:lnSpc>
                <a:spcPct val="100000"/>
              </a:lnSpc>
              <a:spcBef>
                <a:spcPts val="1200"/>
              </a:spcBef>
            </a:pPr>
            <a:r>
              <a:rPr sz="2000" b="1" spc="-80" dirty="0">
                <a:solidFill>
                  <a:srgbClr val="585858"/>
                </a:solidFill>
                <a:latin typeface="Arial"/>
                <a:cs typeface="Arial"/>
              </a:rPr>
              <a:t>1990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47320">
              <a:lnSpc>
                <a:spcPct val="100000"/>
              </a:lnSpc>
            </a:pPr>
            <a:r>
              <a:rPr sz="2000" spc="-220" dirty="0">
                <a:solidFill>
                  <a:srgbClr val="585858"/>
                </a:solidFill>
                <a:latin typeface="Arial"/>
                <a:cs typeface="Arial"/>
              </a:rPr>
              <a:t>3%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1170" y="5451754"/>
            <a:ext cx="1290829" cy="537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95"/>
              </a:spcBef>
            </a:pPr>
            <a:r>
              <a:rPr lang="ru-RU" sz="1600" b="1" spc="-165" dirty="0" smtClean="0">
                <a:solidFill>
                  <a:srgbClr val="585858"/>
                </a:solidFill>
                <a:latin typeface="Arial"/>
                <a:cs typeface="Arial"/>
              </a:rPr>
              <a:t>Февраль </a:t>
            </a:r>
            <a:r>
              <a:rPr sz="1600" b="1" spc="-75" dirty="0" smtClean="0">
                <a:solidFill>
                  <a:srgbClr val="585858"/>
                </a:solidFill>
                <a:latin typeface="Arial"/>
                <a:cs typeface="Arial"/>
              </a:rPr>
              <a:t>2013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2150"/>
              </a:lnSpc>
            </a:pP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0.5%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59673" y="6140958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005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5957" y="6339078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472" y="0"/>
                </a:lnTo>
              </a:path>
            </a:pathLst>
          </a:custGeom>
          <a:ln w="38100">
            <a:solidFill>
              <a:srgbClr val="C40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73797" y="5640200"/>
            <a:ext cx="1324230" cy="537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ts val="1910"/>
              </a:lnSpc>
              <a:spcBef>
                <a:spcPts val="95"/>
              </a:spcBef>
            </a:pPr>
            <a:r>
              <a:rPr lang="ru-RU" sz="1600" b="1" spc="-155" dirty="0" smtClean="0">
                <a:solidFill>
                  <a:srgbClr val="585858"/>
                </a:solidFill>
                <a:latin typeface="Arial"/>
                <a:cs typeface="Arial"/>
              </a:rPr>
              <a:t>Февраль </a:t>
            </a:r>
            <a:r>
              <a:rPr sz="1600" b="1" spc="-90" dirty="0" smtClean="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r>
              <a:rPr sz="1600" b="1" spc="-90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R="3175" algn="ctr">
              <a:lnSpc>
                <a:spcPts val="2150"/>
              </a:lnSpc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0.25%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3228" y="4062984"/>
            <a:ext cx="2014056" cy="2523768"/>
          </a:xfrm>
          <a:prstGeom prst="rect">
            <a:avLst/>
          </a:prstGeom>
          <a:solidFill>
            <a:srgbClr val="F3627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78435">
              <a:lnSpc>
                <a:spcPts val="2145"/>
              </a:lnSpc>
              <a:spcBef>
                <a:spcPts val="1185"/>
              </a:spcBef>
            </a:pPr>
            <a:endParaRPr lang="ru-RU" sz="1800" b="1" spc="-1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78435">
              <a:lnSpc>
                <a:spcPts val="2145"/>
              </a:lnSpc>
              <a:spcBef>
                <a:spcPts val="1185"/>
              </a:spcBef>
            </a:pPr>
            <a:r>
              <a:rPr lang="ru-RU" sz="1800" b="1" spc="-150" dirty="0" smtClean="0">
                <a:solidFill>
                  <a:srgbClr val="FFFFFF"/>
                </a:solidFill>
                <a:latin typeface="Arial"/>
                <a:cs typeface="Arial"/>
              </a:rPr>
              <a:t>с февраля </a:t>
            </a:r>
            <a:endParaRPr sz="1800" dirty="0">
              <a:latin typeface="Arial"/>
              <a:cs typeface="Arial"/>
            </a:endParaRPr>
          </a:p>
          <a:p>
            <a:pPr marL="160020">
              <a:lnSpc>
                <a:spcPts val="2865"/>
              </a:lnSpc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2400" dirty="0">
              <a:latin typeface="Arial"/>
              <a:cs typeface="Arial"/>
            </a:endParaRPr>
          </a:p>
          <a:p>
            <a:pPr marL="142240" marR="135890" indent="1905" algn="ctr">
              <a:lnSpc>
                <a:spcPct val="100000"/>
              </a:lnSpc>
              <a:spcBef>
                <a:spcPts val="60"/>
              </a:spcBef>
            </a:pPr>
            <a:r>
              <a:rPr sz="1600" spc="-7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ru-RU" sz="1600" spc="-70" dirty="0" smtClean="0">
                <a:solidFill>
                  <a:srgbClr val="FFFFFF"/>
                </a:solidFill>
                <a:latin typeface="Arial"/>
                <a:cs typeface="Arial"/>
              </a:rPr>
              <a:t>за исключением коммерческого транспорта</a:t>
            </a:r>
            <a:r>
              <a:rPr sz="1600" spc="-75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916" y="457657"/>
            <a:ext cx="3834283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15" dirty="0" smtClean="0"/>
              <a:t>Краткий обзор </a:t>
            </a:r>
            <a:r>
              <a:rPr lang="ru-RU" spc="-610" dirty="0" smtClean="0"/>
              <a:t>СТК</a:t>
            </a:r>
            <a:endParaRPr spc="-610" dirty="0"/>
          </a:p>
        </p:txBody>
      </p:sp>
      <p:sp>
        <p:nvSpPr>
          <p:cNvPr id="3" name="object 3"/>
          <p:cNvSpPr txBox="1"/>
          <p:nvPr/>
        </p:nvSpPr>
        <p:spPr>
          <a:xfrm>
            <a:off x="432917" y="1170881"/>
            <a:ext cx="6724040" cy="378244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37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dirty="0" smtClean="0">
                <a:latin typeface="Arial"/>
                <a:cs typeface="Arial"/>
              </a:rPr>
              <a:t>Лицензии делятся на 5 категорий</a:t>
            </a:r>
            <a:r>
              <a:rPr sz="2800" dirty="0" smtClean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645160" lvl="1" indent="-266700">
              <a:lnSpc>
                <a:spcPts val="2735"/>
              </a:lnSpc>
              <a:spcBef>
                <a:spcPts val="245"/>
              </a:spcBef>
              <a:buFontTx/>
              <a:buChar char="-"/>
              <a:tabLst>
                <a:tab pos="644525" algn="l"/>
                <a:tab pos="645160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Категория </a:t>
            </a:r>
            <a:r>
              <a:rPr sz="2400" spc="-120" dirty="0" smtClean="0">
                <a:latin typeface="Arial"/>
                <a:cs typeface="Arial"/>
              </a:rPr>
              <a:t>A</a:t>
            </a:r>
            <a:r>
              <a:rPr lang="ru-RU" sz="2400" spc="-120" dirty="0">
                <a:latin typeface="Arial"/>
                <a:cs typeface="Arial"/>
              </a:rPr>
              <a:t> </a:t>
            </a:r>
            <a:r>
              <a:rPr lang="ru-RU" sz="2400" spc="-120" dirty="0" smtClean="0">
                <a:latin typeface="Arial"/>
                <a:cs typeface="Arial"/>
              </a:rPr>
              <a:t>(машина, </a:t>
            </a:r>
            <a:r>
              <a:rPr lang="ru-RU" sz="2400" spc="-12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двигателя которой </a:t>
            </a:r>
            <a:r>
              <a:rPr sz="2400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sz="2400" spc="-3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1,600</a:t>
            </a:r>
            <a:r>
              <a:rPr lang="ru-RU" sz="2400"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(</a:t>
            </a:r>
            <a:r>
              <a:rPr sz="2400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sz="2400" spc="-4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2400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2400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160" marR="15875" lvl="1" indent="-266700">
              <a:lnSpc>
                <a:spcPts val="2590"/>
              </a:lnSpc>
              <a:spcBef>
                <a:spcPts val="545"/>
              </a:spcBef>
              <a:buChar char="-"/>
              <a:tabLst>
                <a:tab pos="644525" algn="l"/>
                <a:tab pos="645160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Категория </a:t>
            </a:r>
            <a:r>
              <a:rPr sz="2400" spc="-160" dirty="0" smtClean="0">
                <a:latin typeface="Arial"/>
                <a:cs typeface="Arial"/>
              </a:rPr>
              <a:t>B</a:t>
            </a:r>
            <a:r>
              <a:rPr lang="ru-RU" sz="2400" spc="-160" dirty="0" smtClean="0">
                <a:latin typeface="Arial"/>
                <a:cs typeface="Arial"/>
              </a:rPr>
              <a:t> (</a:t>
            </a:r>
            <a:r>
              <a:rPr lang="ru-RU" sz="2400" spc="-120" dirty="0" smtClean="0">
                <a:latin typeface="Arial"/>
                <a:cs typeface="Arial"/>
              </a:rPr>
              <a:t>машина</a:t>
            </a:r>
            <a:r>
              <a:rPr lang="ru-RU" sz="2400" spc="-120" dirty="0">
                <a:latin typeface="Arial"/>
                <a:cs typeface="Arial"/>
              </a:rPr>
              <a:t>, </a:t>
            </a:r>
            <a:r>
              <a:rPr lang="ru-RU" sz="2400" spc="-120" dirty="0">
                <a:latin typeface="Arial" panose="020B0604020202020204" pitchFamily="34" charset="0"/>
                <a:cs typeface="Arial" panose="020B0604020202020204" pitchFamily="34" charset="0"/>
              </a:rPr>
              <a:t>объем двигателя которой </a:t>
            </a:r>
            <a:r>
              <a:rPr sz="2400" spc="-210" dirty="0" smtClean="0">
                <a:latin typeface="Arial"/>
                <a:cs typeface="Arial"/>
              </a:rPr>
              <a:t>&gt; </a:t>
            </a:r>
            <a:r>
              <a:rPr sz="2400" spc="-135" dirty="0" smtClean="0">
                <a:latin typeface="Arial"/>
                <a:cs typeface="Arial"/>
              </a:rPr>
              <a:t>1,600</a:t>
            </a:r>
            <a:r>
              <a:rPr lang="ru-RU" sz="2400" spc="-135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400" spc="-210" dirty="0" smtClean="0">
                <a:latin typeface="Arial"/>
                <a:cs typeface="Arial"/>
              </a:rPr>
              <a:t>&gt;</a:t>
            </a:r>
            <a:r>
              <a:rPr sz="2400" spc="-420" dirty="0" smtClean="0">
                <a:latin typeface="Arial"/>
                <a:cs typeface="Arial"/>
              </a:rPr>
              <a:t> </a:t>
            </a:r>
            <a:r>
              <a:rPr sz="2400" spc="-125" dirty="0" smtClean="0">
                <a:latin typeface="Arial"/>
                <a:cs typeface="Arial"/>
              </a:rPr>
              <a:t>97</a:t>
            </a:r>
            <a:r>
              <a:rPr lang="ru-RU" sz="2400" spc="-125" dirty="0" smtClean="0">
                <a:latin typeface="Arial"/>
                <a:cs typeface="Arial"/>
              </a:rPr>
              <a:t> </a:t>
            </a:r>
            <a:r>
              <a:rPr lang="ru-RU" sz="2400" spc="-125" dirty="0" err="1" smtClean="0">
                <a:latin typeface="Arial"/>
                <a:cs typeface="Arial"/>
              </a:rPr>
              <a:t>кВ</a:t>
            </a:r>
            <a:r>
              <a:rPr lang="ru-RU" sz="2400" spc="-125" dirty="0" smtClean="0">
                <a:latin typeface="Arial"/>
                <a:cs typeface="Arial"/>
              </a:rPr>
              <a:t>);</a:t>
            </a:r>
            <a:endParaRPr sz="2400" dirty="0">
              <a:latin typeface="Arial"/>
              <a:cs typeface="Arial"/>
            </a:endParaRPr>
          </a:p>
          <a:p>
            <a:pPr marL="645160" lvl="1" indent="-266700">
              <a:lnSpc>
                <a:spcPct val="100000"/>
              </a:lnSpc>
              <a:spcBef>
                <a:spcPts val="170"/>
              </a:spcBef>
              <a:buChar char="-"/>
              <a:tabLst>
                <a:tab pos="644525" algn="l"/>
                <a:tab pos="645160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Категория </a:t>
            </a:r>
            <a:r>
              <a:rPr sz="2400" spc="-245" dirty="0" smtClean="0">
                <a:latin typeface="Arial"/>
                <a:cs typeface="Arial"/>
              </a:rPr>
              <a:t>C </a:t>
            </a:r>
            <a:r>
              <a:rPr lang="ru-RU" sz="2400" spc="-245" dirty="0" smtClean="0">
                <a:latin typeface="Arial"/>
                <a:cs typeface="Arial"/>
              </a:rPr>
              <a:t>(а</a:t>
            </a:r>
            <a:r>
              <a:rPr lang="ru-RU" sz="2400" spc="-150" dirty="0" smtClean="0">
                <a:latin typeface="Arial"/>
                <a:cs typeface="Arial"/>
              </a:rPr>
              <a:t>втобусы</a:t>
            </a:r>
            <a:r>
              <a:rPr lang="ru-RU" sz="2400" spc="-245" dirty="0" smtClean="0">
                <a:latin typeface="Arial"/>
                <a:cs typeface="Arial"/>
              </a:rPr>
              <a:t> и </a:t>
            </a:r>
            <a:r>
              <a:rPr lang="ru-RU" sz="2400" spc="-150" dirty="0" smtClean="0">
                <a:latin typeface="Arial"/>
                <a:cs typeface="Arial"/>
              </a:rPr>
              <a:t>грузовики); </a:t>
            </a:r>
            <a:endParaRPr sz="2400" spc="-150" dirty="0">
              <a:latin typeface="Arial"/>
              <a:cs typeface="Arial"/>
            </a:endParaRPr>
          </a:p>
          <a:p>
            <a:pPr marL="645160" lvl="1" indent="-266700">
              <a:lnSpc>
                <a:spcPct val="100000"/>
              </a:lnSpc>
              <a:spcBef>
                <a:spcPts val="215"/>
              </a:spcBef>
              <a:buChar char="-"/>
              <a:tabLst>
                <a:tab pos="644525" algn="l"/>
                <a:tab pos="645160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Категория </a:t>
            </a:r>
            <a:r>
              <a:rPr sz="2400" spc="-145" dirty="0" smtClean="0">
                <a:latin typeface="Arial"/>
                <a:cs typeface="Arial"/>
              </a:rPr>
              <a:t>D</a:t>
            </a:r>
            <a:r>
              <a:rPr lang="ru-RU" sz="2400" spc="-145" dirty="0" smtClean="0">
                <a:latin typeface="Arial"/>
                <a:cs typeface="Arial"/>
              </a:rPr>
              <a:t> (м</a:t>
            </a:r>
            <a:r>
              <a:rPr lang="ru-RU" sz="2400" spc="-80" dirty="0" smtClean="0">
                <a:latin typeface="Arial"/>
                <a:cs typeface="Arial"/>
              </a:rPr>
              <a:t>отоциклы);</a:t>
            </a:r>
            <a:endParaRPr sz="2400" dirty="0">
              <a:latin typeface="Arial"/>
              <a:cs typeface="Arial"/>
            </a:endParaRPr>
          </a:p>
          <a:p>
            <a:pPr marL="645160" marR="408305" lvl="1" indent="-266700">
              <a:lnSpc>
                <a:spcPts val="2590"/>
              </a:lnSpc>
              <a:spcBef>
                <a:spcPts val="545"/>
              </a:spcBef>
              <a:buChar char="-"/>
              <a:tabLst>
                <a:tab pos="644525" algn="l"/>
                <a:tab pos="645160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Категория </a:t>
            </a:r>
            <a:r>
              <a:rPr sz="2400" spc="-229" dirty="0" smtClean="0">
                <a:latin typeface="Arial"/>
                <a:cs typeface="Arial"/>
              </a:rPr>
              <a:t>E</a:t>
            </a:r>
            <a:r>
              <a:rPr lang="ru-RU" sz="2400" spc="-229" dirty="0">
                <a:latin typeface="Arial"/>
                <a:cs typeface="Arial"/>
              </a:rPr>
              <a:t> </a:t>
            </a:r>
            <a:r>
              <a:rPr lang="ru-RU" sz="2400" spc="-229" dirty="0" smtClean="0">
                <a:latin typeface="Arial"/>
                <a:cs typeface="Arial"/>
              </a:rPr>
              <a:t>–</a:t>
            </a:r>
            <a:r>
              <a:rPr sz="2400" spc="-229" dirty="0" smtClean="0">
                <a:latin typeface="Arial"/>
                <a:cs typeface="Arial"/>
              </a:rPr>
              <a:t> </a:t>
            </a:r>
            <a:r>
              <a:rPr lang="ru-RU" sz="2400" spc="-150" dirty="0" smtClean="0">
                <a:latin typeface="Arial"/>
                <a:cs typeface="Arial"/>
              </a:rPr>
              <a:t>Открытая категория </a:t>
            </a:r>
            <a:r>
              <a:rPr sz="2400" spc="-125" dirty="0" smtClean="0">
                <a:latin typeface="Arial"/>
                <a:cs typeface="Arial"/>
              </a:rPr>
              <a:t>(</a:t>
            </a:r>
            <a:r>
              <a:rPr lang="ru-RU" sz="2400" spc="-125" dirty="0" smtClean="0">
                <a:latin typeface="Arial"/>
                <a:cs typeface="Arial"/>
              </a:rPr>
              <a:t>любой тип транспорта за исключением мотоциклов</a:t>
            </a:r>
            <a:r>
              <a:rPr sz="2400" spc="-95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916" y="4993617"/>
            <a:ext cx="6661784" cy="160043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7960" marR="5080" indent="-17526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79400" algn="l"/>
              </a:tabLst>
            </a:pPr>
            <a:r>
              <a:rPr dirty="0"/>
              <a:t>	</a:t>
            </a:r>
            <a:r>
              <a:rPr lang="ru-RU" sz="2800" spc="-150" dirty="0" smtClean="0">
                <a:latin typeface="Arial"/>
                <a:cs typeface="Arial"/>
              </a:rPr>
              <a:t>Премиальная квота </a:t>
            </a:r>
            <a:r>
              <a:rPr sz="2800" spc="-150" dirty="0" smtClean="0">
                <a:latin typeface="Arial"/>
                <a:cs typeface="Arial"/>
              </a:rPr>
              <a:t>(</a:t>
            </a:r>
            <a:r>
              <a:rPr lang="ru-RU" sz="2800" spc="-150" dirty="0" smtClean="0">
                <a:latin typeface="Arial"/>
                <a:cs typeface="Arial"/>
              </a:rPr>
              <a:t>стоимость лицензии</a:t>
            </a:r>
            <a:r>
              <a:rPr sz="2800" spc="-150" dirty="0" smtClean="0">
                <a:latin typeface="Arial"/>
                <a:cs typeface="Arial"/>
              </a:rPr>
              <a:t>)</a:t>
            </a:r>
            <a:r>
              <a:rPr lang="ru-RU" sz="2800" spc="-150" dirty="0" smtClean="0">
                <a:latin typeface="Arial"/>
                <a:cs typeface="Arial"/>
              </a:rPr>
              <a:t> – максимально неудачная цена заявки для лицензии соответствующей категории </a:t>
            </a:r>
            <a:r>
              <a:rPr sz="2800" spc="-245" dirty="0" smtClean="0">
                <a:latin typeface="Arial"/>
                <a:cs typeface="Arial"/>
              </a:rPr>
              <a:t>+</a:t>
            </a:r>
            <a:r>
              <a:rPr sz="2800" spc="-185" dirty="0" smtClean="0">
                <a:latin typeface="Arial"/>
                <a:cs typeface="Arial"/>
              </a:rPr>
              <a:t> </a:t>
            </a:r>
            <a:r>
              <a:rPr sz="2800" spc="-295" dirty="0">
                <a:latin typeface="Arial"/>
                <a:cs typeface="Arial"/>
              </a:rPr>
              <a:t>S$1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43871" y="2744723"/>
            <a:ext cx="1136015" cy="2103120"/>
          </a:xfrm>
          <a:custGeom>
            <a:avLst/>
            <a:gdLst/>
            <a:ahLst/>
            <a:cxnLst/>
            <a:rect l="l" t="t" r="r" b="b"/>
            <a:pathLst>
              <a:path w="1136015" h="2103120">
                <a:moveTo>
                  <a:pt x="0" y="0"/>
                </a:moveTo>
                <a:lnTo>
                  <a:pt x="0" y="1813687"/>
                </a:lnTo>
                <a:lnTo>
                  <a:pt x="1135760" y="1813687"/>
                </a:lnTo>
                <a:lnTo>
                  <a:pt x="1135760" y="210312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7116" y="2744723"/>
            <a:ext cx="1476375" cy="2103120"/>
          </a:xfrm>
          <a:custGeom>
            <a:avLst/>
            <a:gdLst/>
            <a:ahLst/>
            <a:cxnLst/>
            <a:rect l="l" t="t" r="r" b="b"/>
            <a:pathLst>
              <a:path w="1476375" h="2103120">
                <a:moveTo>
                  <a:pt x="1476120" y="0"/>
                </a:moveTo>
                <a:lnTo>
                  <a:pt x="1476120" y="1813687"/>
                </a:lnTo>
                <a:lnTo>
                  <a:pt x="0" y="1813687"/>
                </a:lnTo>
                <a:lnTo>
                  <a:pt x="0" y="210312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1604" y="1732788"/>
            <a:ext cx="2760726" cy="101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38006" y="2044141"/>
            <a:ext cx="1412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Arial"/>
                <a:cs typeface="Arial"/>
              </a:rPr>
              <a:t>Bidding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Close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16723" y="4843259"/>
            <a:ext cx="1698498" cy="1014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2968" y="5156453"/>
            <a:ext cx="828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4" dirty="0">
                <a:latin typeface="Arial"/>
                <a:cs typeface="Arial"/>
              </a:rPr>
              <a:t>QP </a:t>
            </a:r>
            <a:r>
              <a:rPr sz="2000" spc="-170" dirty="0">
                <a:latin typeface="Arial"/>
                <a:cs typeface="Arial"/>
              </a:rPr>
              <a:t>=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$1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87483" y="4843259"/>
            <a:ext cx="2381250" cy="1014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80575" y="5016753"/>
            <a:ext cx="21990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82625" marR="5080" indent="-670560">
              <a:lnSpc>
                <a:spcPts val="2210"/>
              </a:lnSpc>
              <a:spcBef>
                <a:spcPts val="335"/>
              </a:spcBef>
            </a:pPr>
            <a:r>
              <a:rPr sz="2000" spc="-100" dirty="0">
                <a:latin typeface="Arial"/>
                <a:cs typeface="Arial"/>
              </a:rPr>
              <a:t>Highest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Unsuccessful  </a:t>
            </a:r>
            <a:r>
              <a:rPr sz="2000" spc="-100" dirty="0">
                <a:latin typeface="Arial"/>
                <a:cs typeface="Arial"/>
              </a:rPr>
              <a:t>Bid </a:t>
            </a:r>
            <a:r>
              <a:rPr sz="2000" spc="-170" dirty="0">
                <a:latin typeface="Arial"/>
                <a:cs typeface="Arial"/>
              </a:rPr>
              <a:t>+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$1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9401" y="3899407"/>
            <a:ext cx="1929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 marR="5080" indent="-594995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Number </a:t>
            </a:r>
            <a:r>
              <a:rPr sz="1800" i="1" spc="-25" dirty="0">
                <a:latin typeface="Arial"/>
                <a:cs typeface="Arial"/>
              </a:rPr>
              <a:t>of </a:t>
            </a:r>
            <a:r>
              <a:rPr sz="1800" i="1" spc="-85" dirty="0">
                <a:latin typeface="Arial"/>
                <a:cs typeface="Arial"/>
              </a:rPr>
              <a:t>Bids </a:t>
            </a:r>
            <a:r>
              <a:rPr sz="1800" i="1" spc="180" dirty="0">
                <a:latin typeface="Arial"/>
                <a:cs typeface="Arial"/>
              </a:rPr>
              <a:t>&lt;=  </a:t>
            </a:r>
            <a:r>
              <a:rPr sz="1800" i="1" spc="-45" dirty="0">
                <a:latin typeface="Arial"/>
                <a:cs typeface="Arial"/>
              </a:rPr>
              <a:t>Quota?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9754" y="3899407"/>
            <a:ext cx="177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Number </a:t>
            </a:r>
            <a:r>
              <a:rPr sz="1800" i="1" spc="-25" dirty="0">
                <a:latin typeface="Arial"/>
                <a:cs typeface="Arial"/>
              </a:rPr>
              <a:t>of </a:t>
            </a:r>
            <a:r>
              <a:rPr sz="1800" i="1" spc="-85" dirty="0">
                <a:latin typeface="Arial"/>
                <a:cs typeface="Arial"/>
              </a:rPr>
              <a:t>Bids </a:t>
            </a:r>
            <a:r>
              <a:rPr sz="1800" i="1" spc="180" dirty="0">
                <a:latin typeface="Arial"/>
                <a:cs typeface="Arial"/>
              </a:rPr>
              <a:t>&gt;  </a:t>
            </a:r>
            <a:r>
              <a:rPr sz="1800" i="1" spc="-45" dirty="0">
                <a:latin typeface="Arial"/>
                <a:cs typeface="Arial"/>
              </a:rPr>
              <a:t>Quota?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1247" y="6115811"/>
            <a:ext cx="2345690" cy="338455"/>
          </a:xfrm>
          <a:prstGeom prst="rect">
            <a:avLst/>
          </a:prstGeom>
          <a:solidFill>
            <a:srgbClr val="F1F1F1"/>
          </a:solidFill>
          <a:ln w="9144">
            <a:solidFill>
              <a:srgbClr val="40404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600" i="1" spc="-65" dirty="0">
                <a:solidFill>
                  <a:srgbClr val="585858"/>
                </a:solidFill>
                <a:latin typeface="Arial"/>
                <a:cs typeface="Arial"/>
              </a:rPr>
              <a:t>Setting </a:t>
            </a:r>
            <a:r>
              <a:rPr sz="1600" i="1" spc="-20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600" i="1" spc="-70" dirty="0">
                <a:solidFill>
                  <a:srgbClr val="585858"/>
                </a:solidFill>
                <a:latin typeface="Arial"/>
                <a:cs typeface="Arial"/>
              </a:rPr>
              <a:t>Quota</a:t>
            </a:r>
            <a:r>
              <a:rPr sz="1600" i="1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i="1" spc="-80" dirty="0">
                <a:solidFill>
                  <a:srgbClr val="585858"/>
                </a:solidFill>
                <a:latin typeface="Arial"/>
                <a:cs typeface="Arial"/>
              </a:rPr>
              <a:t>Premium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49785" y="6489598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243" y="609676"/>
            <a:ext cx="321035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165" dirty="0" smtClean="0"/>
              <a:t>Содержание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28243" y="1518523"/>
            <a:ext cx="9175115" cy="4813497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153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45" dirty="0" smtClean="0">
                <a:solidFill>
                  <a:srgbClr val="585858"/>
                </a:solidFill>
                <a:latin typeface="Arial"/>
                <a:cs typeface="Arial"/>
              </a:rPr>
              <a:t>Введение</a:t>
            </a:r>
            <a:endParaRPr sz="2800" dirty="0">
              <a:latin typeface="Arial"/>
              <a:cs typeface="Arial"/>
            </a:endParaRPr>
          </a:p>
          <a:p>
            <a:pPr marL="731520" lvl="1" indent="-358140">
              <a:lnSpc>
                <a:spcPct val="100000"/>
              </a:lnSpc>
              <a:spcBef>
                <a:spcPts val="123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2400" spc="-220" dirty="0" smtClean="0">
                <a:solidFill>
                  <a:srgbClr val="585858"/>
                </a:solidFill>
                <a:latin typeface="Arial"/>
                <a:cs typeface="Arial"/>
              </a:rPr>
              <a:t>Ключевые проблемы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ct val="100000"/>
              </a:lnSpc>
              <a:spcBef>
                <a:spcPts val="120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2400" spc="-160" dirty="0" err="1" smtClean="0">
                <a:solidFill>
                  <a:srgbClr val="585858"/>
                </a:solidFill>
                <a:latin typeface="Arial"/>
                <a:cs typeface="Arial"/>
              </a:rPr>
              <a:t>Шеринговый</a:t>
            </a:r>
            <a:r>
              <a:rPr lang="ru-RU" sz="2400" spc="-160" dirty="0" smtClean="0">
                <a:solidFill>
                  <a:srgbClr val="585858"/>
                </a:solidFill>
                <a:latin typeface="Arial"/>
                <a:cs typeface="Arial"/>
              </a:rPr>
              <a:t> транспорт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ct val="100000"/>
              </a:lnSpc>
              <a:spcBef>
                <a:spcPts val="120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Статистика об общественном и дорожном транспорте</a:t>
            </a:r>
            <a:endParaRPr sz="2400" dirty="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117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120" dirty="0" smtClean="0">
                <a:solidFill>
                  <a:srgbClr val="585858"/>
                </a:solidFill>
                <a:latin typeface="Arial"/>
                <a:cs typeface="Arial"/>
              </a:rPr>
              <a:t>Обзор способ урегулирования заторов в Сингапуре</a:t>
            </a:r>
            <a:endParaRPr sz="2800" dirty="0" smtClean="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120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15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на владение транспортом</a:t>
            </a:r>
            <a:r>
              <a:rPr sz="2800" spc="-114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2800" spc="-114" dirty="0" smtClean="0">
                <a:solidFill>
                  <a:srgbClr val="585858"/>
                </a:solidFill>
                <a:latin typeface="Arial"/>
                <a:cs typeface="Arial"/>
              </a:rPr>
              <a:t>Система транспортных квот </a:t>
            </a:r>
            <a:r>
              <a:rPr sz="2800" spc="-275" dirty="0" smtClean="0">
                <a:latin typeface="Arial"/>
                <a:cs typeface="Arial"/>
              </a:rPr>
              <a:t>(</a:t>
            </a:r>
            <a:r>
              <a:rPr lang="ru-RU" sz="2800" spc="-275" dirty="0" smtClean="0">
                <a:latin typeface="Arial"/>
                <a:cs typeface="Arial"/>
              </a:rPr>
              <a:t>СТК</a:t>
            </a:r>
            <a:r>
              <a:rPr sz="2800" spc="-275" dirty="0" smtClean="0">
                <a:latin typeface="Arial"/>
                <a:cs typeface="Arial"/>
              </a:rPr>
              <a:t>)</a:t>
            </a:r>
            <a:endParaRPr sz="2800" dirty="0" smtClean="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120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15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на использование транспорта</a:t>
            </a:r>
            <a:r>
              <a:rPr sz="2800" spc="-114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2800" spc="-114" dirty="0" smtClean="0">
                <a:solidFill>
                  <a:srgbClr val="585858"/>
                </a:solidFill>
                <a:latin typeface="Arial"/>
                <a:cs typeface="Arial"/>
              </a:rPr>
              <a:t>Электронная система оплаты проезда </a:t>
            </a:r>
            <a:r>
              <a:rPr sz="2800" spc="-32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2800" spc="-320" dirty="0" smtClean="0">
                <a:solidFill>
                  <a:srgbClr val="585858"/>
                </a:solidFill>
                <a:latin typeface="Arial"/>
                <a:cs typeface="Arial"/>
              </a:rPr>
              <a:t>ЭСОП</a:t>
            </a:r>
            <a:r>
              <a:rPr sz="2800" spc="-32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154" y="467690"/>
            <a:ext cx="409575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45" dirty="0" smtClean="0"/>
              <a:t>Принципы СКТ</a:t>
            </a:r>
            <a:endParaRPr spc="-610" dirty="0"/>
          </a:p>
        </p:txBody>
      </p:sp>
      <p:sp>
        <p:nvSpPr>
          <p:cNvPr id="3" name="object 3"/>
          <p:cNvSpPr/>
          <p:nvPr/>
        </p:nvSpPr>
        <p:spPr>
          <a:xfrm>
            <a:off x="4395215" y="3895344"/>
            <a:ext cx="2867406" cy="2556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05425" y="4834890"/>
            <a:ext cx="2204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 smtClean="0">
                <a:latin typeface="Arial"/>
                <a:cs typeface="Arial"/>
              </a:rPr>
              <a:t>Лицензия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2239" y="4854575"/>
            <a:ext cx="1622425" cy="624840"/>
          </a:xfrm>
          <a:custGeom>
            <a:avLst/>
            <a:gdLst/>
            <a:ahLst/>
            <a:cxnLst/>
            <a:rect l="l" t="t" r="r" b="b"/>
            <a:pathLst>
              <a:path w="1622425" h="624839">
                <a:moveTo>
                  <a:pt x="1311148" y="0"/>
                </a:moveTo>
                <a:lnTo>
                  <a:pt x="1310639" y="124968"/>
                </a:lnTo>
                <a:lnTo>
                  <a:pt x="1750" y="124968"/>
                </a:lnTo>
                <a:lnTo>
                  <a:pt x="0" y="493903"/>
                </a:lnTo>
                <a:lnTo>
                  <a:pt x="1308862" y="499872"/>
                </a:lnTo>
                <a:lnTo>
                  <a:pt x="1308354" y="624713"/>
                </a:lnTo>
                <a:lnTo>
                  <a:pt x="1622171" y="313817"/>
                </a:lnTo>
                <a:lnTo>
                  <a:pt x="1435003" y="124968"/>
                </a:lnTo>
                <a:lnTo>
                  <a:pt x="1310639" y="124968"/>
                </a:lnTo>
                <a:lnTo>
                  <a:pt x="1429213" y="119125"/>
                </a:lnTo>
                <a:lnTo>
                  <a:pt x="1311148" y="0"/>
                </a:lnTo>
                <a:close/>
              </a:path>
            </a:pathLst>
          </a:custGeom>
          <a:solidFill>
            <a:srgbClr val="F8C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8300" y="4713732"/>
            <a:ext cx="2087118" cy="892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1164" y="4930266"/>
            <a:ext cx="19659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Arial"/>
                <a:cs typeface="Arial"/>
              </a:rPr>
              <a:t>Ответственность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1760" y="2766948"/>
            <a:ext cx="1383665" cy="1383665"/>
          </a:xfrm>
          <a:custGeom>
            <a:avLst/>
            <a:gdLst/>
            <a:ahLst/>
            <a:cxnLst/>
            <a:rect l="l" t="t" r="r" b="b"/>
            <a:pathLst>
              <a:path w="1383664" h="1383664">
                <a:moveTo>
                  <a:pt x="265049" y="0"/>
                </a:moveTo>
                <a:lnTo>
                  <a:pt x="0" y="265049"/>
                </a:lnTo>
                <a:lnTo>
                  <a:pt x="1029715" y="1294892"/>
                </a:lnTo>
                <a:lnTo>
                  <a:pt x="941451" y="1383283"/>
                </a:lnTo>
                <a:lnTo>
                  <a:pt x="1383156" y="1383283"/>
                </a:lnTo>
                <a:lnTo>
                  <a:pt x="1383156" y="1029843"/>
                </a:lnTo>
                <a:lnTo>
                  <a:pt x="1294764" y="1029843"/>
                </a:lnTo>
                <a:lnTo>
                  <a:pt x="265049" y="0"/>
                </a:lnTo>
                <a:close/>
              </a:path>
              <a:path w="1383664" h="1383664">
                <a:moveTo>
                  <a:pt x="1383156" y="941451"/>
                </a:moveTo>
                <a:lnTo>
                  <a:pt x="1294764" y="1029843"/>
                </a:lnTo>
                <a:lnTo>
                  <a:pt x="1383156" y="1029843"/>
                </a:lnTo>
                <a:lnTo>
                  <a:pt x="1383156" y="941451"/>
                </a:lnTo>
                <a:close/>
              </a:path>
            </a:pathLst>
          </a:custGeom>
          <a:solidFill>
            <a:srgbClr val="E1D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504" y="2546591"/>
            <a:ext cx="2088642" cy="703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8504" y="2668270"/>
            <a:ext cx="20886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0" dirty="0" smtClean="0">
                <a:latin typeface="Arial"/>
                <a:cs typeface="Arial"/>
              </a:rPr>
              <a:t>Производительность</a:t>
            </a:r>
            <a:endParaRPr spc="-1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16879" y="1956816"/>
            <a:ext cx="624840" cy="1836420"/>
          </a:xfrm>
          <a:custGeom>
            <a:avLst/>
            <a:gdLst/>
            <a:ahLst/>
            <a:cxnLst/>
            <a:rect l="l" t="t" r="r" b="b"/>
            <a:pathLst>
              <a:path w="624839" h="1836420">
                <a:moveTo>
                  <a:pt x="624840" y="1524000"/>
                </a:moveTo>
                <a:lnTo>
                  <a:pt x="0" y="1524000"/>
                </a:lnTo>
                <a:lnTo>
                  <a:pt x="312420" y="1836420"/>
                </a:lnTo>
                <a:lnTo>
                  <a:pt x="624840" y="1524000"/>
                </a:lnTo>
                <a:close/>
              </a:path>
              <a:path w="624839" h="1836420">
                <a:moveTo>
                  <a:pt x="499872" y="0"/>
                </a:moveTo>
                <a:lnTo>
                  <a:pt x="124968" y="0"/>
                </a:lnTo>
                <a:lnTo>
                  <a:pt x="124968" y="1524000"/>
                </a:lnTo>
                <a:lnTo>
                  <a:pt x="499872" y="1524000"/>
                </a:lnTo>
                <a:lnTo>
                  <a:pt x="49987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1610855"/>
            <a:ext cx="2087117" cy="68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44656" y="1723941"/>
            <a:ext cx="2108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Arial"/>
                <a:cs typeface="Arial"/>
              </a:rPr>
              <a:t>Уравнивание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5079" y="2766948"/>
            <a:ext cx="1383665" cy="1383665"/>
          </a:xfrm>
          <a:custGeom>
            <a:avLst/>
            <a:gdLst/>
            <a:ahLst/>
            <a:cxnLst/>
            <a:rect l="l" t="t" r="r" b="b"/>
            <a:pathLst>
              <a:path w="1383665" h="1383664">
                <a:moveTo>
                  <a:pt x="0" y="941451"/>
                </a:moveTo>
                <a:lnTo>
                  <a:pt x="0" y="1383283"/>
                </a:lnTo>
                <a:lnTo>
                  <a:pt x="441705" y="1383283"/>
                </a:lnTo>
                <a:lnTo>
                  <a:pt x="353441" y="1294892"/>
                </a:lnTo>
                <a:lnTo>
                  <a:pt x="618457" y="1029843"/>
                </a:lnTo>
                <a:lnTo>
                  <a:pt x="88392" y="1029843"/>
                </a:lnTo>
                <a:lnTo>
                  <a:pt x="0" y="941451"/>
                </a:lnTo>
                <a:close/>
              </a:path>
              <a:path w="1383665" h="1383664">
                <a:moveTo>
                  <a:pt x="1118107" y="0"/>
                </a:moveTo>
                <a:lnTo>
                  <a:pt x="88392" y="1029843"/>
                </a:lnTo>
                <a:lnTo>
                  <a:pt x="618457" y="1029843"/>
                </a:lnTo>
                <a:lnTo>
                  <a:pt x="1383156" y="265049"/>
                </a:lnTo>
                <a:lnTo>
                  <a:pt x="1118107" y="0"/>
                </a:lnTo>
                <a:close/>
              </a:path>
            </a:pathLst>
          </a:custGeom>
          <a:solidFill>
            <a:srgbClr val="BEE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0692" y="2508491"/>
            <a:ext cx="2087118" cy="7795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59394" y="2668270"/>
            <a:ext cx="15927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Arial"/>
                <a:cs typeface="Arial"/>
              </a:rPr>
              <a:t>Стабильность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59395" y="4863084"/>
            <a:ext cx="1689100" cy="624840"/>
          </a:xfrm>
          <a:custGeom>
            <a:avLst/>
            <a:gdLst/>
            <a:ahLst/>
            <a:cxnLst/>
            <a:rect l="l" t="t" r="r" b="b"/>
            <a:pathLst>
              <a:path w="1689100" h="624839">
                <a:moveTo>
                  <a:pt x="312420" y="0"/>
                </a:moveTo>
                <a:lnTo>
                  <a:pt x="0" y="312420"/>
                </a:lnTo>
                <a:lnTo>
                  <a:pt x="312420" y="624840"/>
                </a:lnTo>
                <a:lnTo>
                  <a:pt x="312420" y="499872"/>
                </a:lnTo>
                <a:lnTo>
                  <a:pt x="1688592" y="499872"/>
                </a:lnTo>
                <a:lnTo>
                  <a:pt x="1688592" y="124968"/>
                </a:lnTo>
                <a:lnTo>
                  <a:pt x="312420" y="124968"/>
                </a:lnTo>
                <a:lnTo>
                  <a:pt x="312420" y="0"/>
                </a:lnTo>
                <a:close/>
              </a:path>
            </a:pathLst>
          </a:custGeom>
          <a:solidFill>
            <a:srgbClr val="A6F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4047" y="4713732"/>
            <a:ext cx="2087118" cy="921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96593" y="4944617"/>
            <a:ext cx="17677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Arial"/>
                <a:cs typeface="Arial"/>
              </a:rPr>
              <a:t>Эффективность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13844" y="640791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55048" y="103124"/>
            <a:ext cx="2896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владения транспортом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375" y="1758187"/>
            <a:ext cx="7082155" cy="510306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73380" marR="5080" indent="-360680">
              <a:lnSpc>
                <a:spcPct val="80000"/>
              </a:lnSpc>
              <a:spcBef>
                <a:spcPts val="76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800" spc="-25" dirty="0" smtClean="0">
                <a:latin typeface="Arial"/>
                <a:cs typeface="Arial"/>
              </a:rPr>
              <a:t>В 1975 г. Сингапур впервые в мировой практике ввела систему лицензирования районов </a:t>
            </a:r>
            <a:r>
              <a:rPr sz="2800" spc="-285" dirty="0" smtClean="0">
                <a:latin typeface="Arial"/>
                <a:cs typeface="Arial"/>
              </a:rPr>
              <a:t>(</a:t>
            </a:r>
            <a:r>
              <a:rPr lang="ru-RU" sz="2800" spc="-285" dirty="0" smtClean="0">
                <a:latin typeface="Arial"/>
                <a:cs typeface="Arial"/>
              </a:rPr>
              <a:t>СЛР</a:t>
            </a:r>
            <a:r>
              <a:rPr sz="2800" spc="-285" dirty="0" smtClean="0">
                <a:latin typeface="Arial"/>
                <a:cs typeface="Arial"/>
              </a:rPr>
              <a:t>)</a:t>
            </a:r>
            <a:r>
              <a:rPr lang="ru-RU" sz="2800" spc="-285" dirty="0" smtClean="0">
                <a:latin typeface="Arial"/>
                <a:cs typeface="Arial"/>
              </a:rPr>
              <a:t> – </a:t>
            </a:r>
            <a:r>
              <a:rPr lang="ru-RU" sz="2800" spc="-150" dirty="0" smtClean="0">
                <a:latin typeface="Arial"/>
                <a:cs typeface="Arial"/>
              </a:rPr>
              <a:t>система расчетов в условиях перегрузки, которую в итоге заменили на Электронную систему оплаты проезда (1998 г.)</a:t>
            </a:r>
            <a:r>
              <a:rPr sz="2800" spc="-85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73380" indent="-360680">
              <a:lnSpc>
                <a:spcPts val="3325"/>
              </a:lnSpc>
              <a:buChar char="•"/>
              <a:tabLst>
                <a:tab pos="373380" algn="l"/>
                <a:tab pos="374015" algn="l"/>
              </a:tabLst>
            </a:pPr>
            <a:r>
              <a:rPr lang="ru-RU" sz="2800" spc="-30" dirty="0" smtClean="0">
                <a:latin typeface="Arial"/>
                <a:cs typeface="Arial"/>
              </a:rPr>
              <a:t>Города, использующие подобные системы</a:t>
            </a:r>
            <a:r>
              <a:rPr sz="2800" spc="-80" dirty="0" smtClean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731520" lvl="1" indent="-358140">
              <a:lnSpc>
                <a:spcPts val="2810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2400" dirty="0" smtClean="0">
                <a:latin typeface="Arial"/>
                <a:cs typeface="Arial"/>
              </a:rPr>
              <a:t>Лондон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ts val="2810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2400" dirty="0" smtClean="0">
                <a:latin typeface="Arial"/>
                <a:cs typeface="Arial"/>
              </a:rPr>
              <a:t>Стокгольм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ts val="2805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2400" spc="-105" dirty="0" smtClean="0">
                <a:latin typeface="Arial"/>
                <a:cs typeface="Arial"/>
              </a:rPr>
              <a:t>Осло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ts val="2805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2400" spc="-40" dirty="0" smtClean="0">
                <a:latin typeface="Arial"/>
                <a:cs typeface="Arial"/>
              </a:rPr>
              <a:t>Милан</a:t>
            </a:r>
            <a:endParaRPr sz="2400" dirty="0">
              <a:latin typeface="Arial"/>
              <a:cs typeface="Arial"/>
            </a:endParaRPr>
          </a:p>
          <a:p>
            <a:pPr marL="731520" marR="709930" lvl="1" indent="-358140">
              <a:lnSpc>
                <a:spcPts val="2300"/>
              </a:lnSpc>
              <a:spcBef>
                <a:spcPts val="525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2400" spc="-120" dirty="0" smtClean="0">
                <a:latin typeface="Arial"/>
                <a:cs typeface="Arial"/>
              </a:rPr>
              <a:t>Нью-Йорк </a:t>
            </a:r>
            <a:r>
              <a:rPr sz="2400" spc="-100" dirty="0" smtClean="0">
                <a:latin typeface="Arial"/>
                <a:cs typeface="Arial"/>
              </a:rPr>
              <a:t>(</a:t>
            </a:r>
            <a:r>
              <a:rPr lang="ru-RU" sz="2400" spc="-100" dirty="0" smtClean="0">
                <a:latin typeface="Arial"/>
                <a:cs typeface="Arial"/>
              </a:rPr>
              <a:t>одобрено в марте 2019</a:t>
            </a:r>
            <a:r>
              <a:rPr sz="2400" spc="-105" dirty="0" smtClean="0">
                <a:latin typeface="Arial"/>
                <a:cs typeface="Arial"/>
              </a:rPr>
              <a:t>;  </a:t>
            </a:r>
            <a:r>
              <a:rPr lang="ru-RU" sz="2400" spc="-105" dirty="0" smtClean="0">
                <a:latin typeface="Arial"/>
                <a:cs typeface="Arial"/>
              </a:rPr>
              <a:t>ожидается введение</a:t>
            </a:r>
            <a:r>
              <a:rPr sz="2400" spc="-50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663" y="376809"/>
            <a:ext cx="84296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250" dirty="0" smtClean="0"/>
              <a:t>Ограничения по использованию транспорта</a:t>
            </a:r>
            <a:r>
              <a:rPr sz="3200" spc="-200" dirty="0" smtClean="0"/>
              <a:t>: </a:t>
            </a:r>
            <a:r>
              <a:rPr lang="ru-RU" sz="3200" spc="-200" dirty="0" smtClean="0"/>
              <a:t>Система расчетов в условиях перегрузки</a:t>
            </a:r>
            <a:endParaRPr sz="3200" spc="-220" dirty="0"/>
          </a:p>
        </p:txBody>
      </p:sp>
      <p:sp>
        <p:nvSpPr>
          <p:cNvPr id="7" name="object 7"/>
          <p:cNvSpPr/>
          <p:nvPr/>
        </p:nvSpPr>
        <p:spPr>
          <a:xfrm>
            <a:off x="958596" y="1476755"/>
            <a:ext cx="2699004" cy="208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047" y="3654552"/>
            <a:ext cx="3848100" cy="261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8472" y="6367271"/>
            <a:ext cx="3161030" cy="464871"/>
          </a:xfrm>
          <a:prstGeom prst="rect">
            <a:avLst/>
          </a:prstGeom>
          <a:solidFill>
            <a:srgbClr val="F1F1F1"/>
          </a:solidFill>
          <a:ln w="9144">
            <a:solidFill>
              <a:srgbClr val="40404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265"/>
              </a:spcBef>
            </a:pPr>
            <a:r>
              <a:rPr lang="ru-RU" sz="1400" i="1" spc="-85" dirty="0" smtClean="0">
                <a:solidFill>
                  <a:srgbClr val="585858"/>
                </a:solidFill>
                <a:latin typeface="Arial"/>
                <a:cs typeface="Arial"/>
              </a:rPr>
              <a:t>Система лицензирования районов </a:t>
            </a:r>
            <a:r>
              <a:rPr sz="1400" i="1" spc="-17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1400" i="1" spc="-170" dirty="0" smtClean="0">
                <a:solidFill>
                  <a:srgbClr val="585858"/>
                </a:solidFill>
                <a:latin typeface="Arial"/>
                <a:cs typeface="Arial"/>
              </a:rPr>
              <a:t>СЛР</a:t>
            </a:r>
            <a:r>
              <a:rPr sz="1400" i="1" spc="-17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98934" y="646978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10" y="446659"/>
            <a:ext cx="712089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90" dirty="0" smtClean="0"/>
              <a:t>Электронная система оплаты проезда </a:t>
            </a:r>
            <a:r>
              <a:rPr spc="-484" dirty="0" smtClean="0"/>
              <a:t>(</a:t>
            </a:r>
            <a:r>
              <a:rPr lang="ru-RU" spc="-484" dirty="0" smtClean="0"/>
              <a:t>ЭСОП</a:t>
            </a:r>
            <a:r>
              <a:rPr spc="-484" dirty="0" smtClean="0"/>
              <a:t>)</a:t>
            </a:r>
            <a:endParaRPr spc="-484" dirty="0"/>
          </a:p>
        </p:txBody>
      </p:sp>
      <p:sp>
        <p:nvSpPr>
          <p:cNvPr id="3" name="object 3"/>
          <p:cNvSpPr txBox="1"/>
          <p:nvPr/>
        </p:nvSpPr>
        <p:spPr>
          <a:xfrm>
            <a:off x="451510" y="1589024"/>
            <a:ext cx="6510655" cy="485312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73380" marR="5080" indent="-360680">
              <a:lnSpc>
                <a:spcPct val="70000"/>
              </a:lnSpc>
              <a:spcBef>
                <a:spcPts val="104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00" dirty="0" smtClean="0">
                <a:latin typeface="Arial"/>
                <a:cs typeface="Arial"/>
              </a:rPr>
              <a:t>ЭСОП</a:t>
            </a:r>
            <a:r>
              <a:rPr sz="2400" spc="-155" dirty="0" smtClean="0">
                <a:latin typeface="Arial"/>
                <a:cs typeface="Arial"/>
              </a:rPr>
              <a:t> </a:t>
            </a:r>
            <a:r>
              <a:rPr lang="ru-RU" sz="2400" spc="-155" dirty="0" smtClean="0">
                <a:latin typeface="Arial"/>
                <a:cs typeface="Arial"/>
              </a:rPr>
              <a:t>управляет локальными дорожными заторами за счет: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ts val="2200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1600" spc="-125" dirty="0" smtClean="0">
                <a:latin typeface="Arial"/>
                <a:cs typeface="Arial"/>
              </a:rPr>
              <a:t>Времени</a:t>
            </a:r>
            <a:r>
              <a:rPr sz="1600" spc="-125" dirty="0" smtClean="0">
                <a:latin typeface="Arial"/>
                <a:cs typeface="Arial"/>
              </a:rPr>
              <a:t> </a:t>
            </a:r>
            <a:r>
              <a:rPr sz="1600" spc="-114" dirty="0" smtClean="0">
                <a:latin typeface="Arial"/>
                <a:cs typeface="Arial"/>
              </a:rPr>
              <a:t>(</a:t>
            </a:r>
            <a:r>
              <a:rPr lang="ru-RU" sz="1600" spc="-114" dirty="0" smtClean="0">
                <a:latin typeface="Arial"/>
                <a:cs typeface="Arial"/>
              </a:rPr>
              <a:t>часы-пик</a:t>
            </a:r>
            <a:r>
              <a:rPr sz="1600" spc="-9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731520" lvl="1" indent="-358140">
              <a:lnSpc>
                <a:spcPts val="2355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1600" spc="-130" dirty="0" smtClean="0">
                <a:latin typeface="Arial"/>
                <a:cs typeface="Arial"/>
              </a:rPr>
              <a:t>Маршрута</a:t>
            </a:r>
            <a:endParaRPr sz="1600" dirty="0">
              <a:latin typeface="Arial"/>
              <a:cs typeface="Arial"/>
            </a:endParaRPr>
          </a:p>
          <a:p>
            <a:pPr marL="731520" lvl="1" indent="-358140">
              <a:lnSpc>
                <a:spcPts val="2345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1600" spc="-70" dirty="0" smtClean="0">
                <a:latin typeface="Arial"/>
                <a:cs typeface="Arial"/>
              </a:rPr>
              <a:t>Места назначения</a:t>
            </a:r>
            <a:r>
              <a:rPr sz="1600" spc="-70" dirty="0" smtClean="0">
                <a:latin typeface="Arial"/>
                <a:cs typeface="Arial"/>
              </a:rPr>
              <a:t> </a:t>
            </a:r>
            <a:r>
              <a:rPr sz="1600" spc="-100" dirty="0" smtClean="0">
                <a:latin typeface="Arial"/>
                <a:cs typeface="Arial"/>
              </a:rPr>
              <a:t>(</a:t>
            </a:r>
            <a:r>
              <a:rPr lang="ru-RU" sz="1600" spc="-100" dirty="0" smtClean="0">
                <a:latin typeface="Arial"/>
                <a:cs typeface="Arial"/>
              </a:rPr>
              <a:t>окраина города</a:t>
            </a:r>
            <a:r>
              <a:rPr sz="1600" spc="-75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731520" marR="346075" lvl="1" indent="-358140">
              <a:lnSpc>
                <a:spcPct val="70000"/>
              </a:lnSpc>
              <a:spcBef>
                <a:spcPts val="64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1600" spc="-120" dirty="0" smtClean="0">
                <a:latin typeface="Arial"/>
                <a:cs typeface="Arial"/>
              </a:rPr>
              <a:t>Вид транспорта</a:t>
            </a:r>
            <a:r>
              <a:rPr sz="1600" spc="-170" dirty="0" smtClean="0">
                <a:latin typeface="Arial"/>
                <a:cs typeface="Arial"/>
              </a:rPr>
              <a:t> </a:t>
            </a:r>
            <a:r>
              <a:rPr sz="1600" spc="-90" dirty="0" smtClean="0">
                <a:latin typeface="Arial"/>
                <a:cs typeface="Arial"/>
              </a:rPr>
              <a:t>(</a:t>
            </a:r>
            <a:r>
              <a:rPr lang="ru-RU" sz="1600" spc="-90" dirty="0" smtClean="0">
                <a:latin typeface="Arial"/>
                <a:cs typeface="Arial"/>
              </a:rPr>
              <a:t>владельцы больших машин платят больше</a:t>
            </a:r>
            <a:r>
              <a:rPr sz="1600" spc="-9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731520" lvl="1" indent="-358140">
              <a:lnSpc>
                <a:spcPts val="2350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1600" spc="-85" dirty="0" smtClean="0">
                <a:latin typeface="Arial"/>
                <a:cs typeface="Arial"/>
              </a:rPr>
              <a:t>Точечные и районные системы оплаты</a:t>
            </a:r>
            <a:endParaRPr sz="1600" dirty="0">
              <a:latin typeface="Arial"/>
              <a:cs typeface="Arial"/>
            </a:endParaRPr>
          </a:p>
          <a:p>
            <a:pPr marL="373380" marR="310515" indent="-360680">
              <a:lnSpc>
                <a:spcPct val="70000"/>
              </a:lnSpc>
              <a:spcBef>
                <a:spcPts val="994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14" dirty="0" smtClean="0">
                <a:latin typeface="Arial"/>
                <a:cs typeface="Arial"/>
              </a:rPr>
              <a:t>В расчетный дисплей встроены камера, экран и датчики</a:t>
            </a:r>
            <a:endParaRPr sz="2400" dirty="0">
              <a:latin typeface="Arial"/>
              <a:cs typeface="Arial"/>
            </a:endParaRPr>
          </a:p>
          <a:p>
            <a:pPr marL="731520" lvl="1" indent="-358140">
              <a:lnSpc>
                <a:spcPts val="2355"/>
              </a:lnSpc>
              <a:buChar char="-"/>
              <a:tabLst>
                <a:tab pos="731520" algn="l"/>
                <a:tab pos="732155" algn="l"/>
              </a:tabLst>
            </a:pPr>
            <a:r>
              <a:rPr lang="ru-RU" sz="1600" spc="-114" dirty="0" smtClean="0">
                <a:latin typeface="Arial"/>
                <a:cs typeface="Arial"/>
              </a:rPr>
              <a:t>в данный момент насчитывается </a:t>
            </a:r>
            <a:r>
              <a:rPr sz="1600" spc="-114" dirty="0" smtClean="0">
                <a:latin typeface="Arial"/>
                <a:cs typeface="Arial"/>
              </a:rPr>
              <a:t>78 </a:t>
            </a:r>
            <a:r>
              <a:rPr lang="ru-RU" sz="1600" spc="-114" dirty="0" smtClean="0">
                <a:latin typeface="Arial"/>
                <a:cs typeface="Arial"/>
              </a:rPr>
              <a:t>расчетных дисплеев</a:t>
            </a:r>
            <a:endParaRPr sz="1600" dirty="0">
              <a:latin typeface="Arial"/>
              <a:cs typeface="Arial"/>
            </a:endParaRPr>
          </a:p>
          <a:p>
            <a:pPr marL="373380" marR="325755" indent="-360680">
              <a:lnSpc>
                <a:spcPct val="70100"/>
              </a:lnSpc>
              <a:spcBef>
                <a:spcPts val="990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00" dirty="0" smtClean="0">
                <a:latin typeface="Arial"/>
                <a:cs typeface="Arial"/>
              </a:rPr>
              <a:t>Справедливый подход</a:t>
            </a:r>
            <a:r>
              <a:rPr sz="2400" spc="-100" dirty="0" smtClean="0">
                <a:latin typeface="Arial"/>
                <a:cs typeface="Arial"/>
              </a:rPr>
              <a:t>: </a:t>
            </a:r>
            <a:r>
              <a:rPr lang="ru-RU" sz="2400" spc="-100" dirty="0" smtClean="0">
                <a:latin typeface="Arial"/>
                <a:cs typeface="Arial"/>
              </a:rPr>
              <a:t>Водитель должен заплатить за нагрузку на дорожное движение на платных дорогах</a:t>
            </a:r>
            <a:endParaRPr sz="2400" dirty="0">
              <a:latin typeface="Arial"/>
              <a:cs typeface="Arial"/>
            </a:endParaRPr>
          </a:p>
          <a:p>
            <a:pPr marL="373380" marR="44450" indent="-360680">
              <a:lnSpc>
                <a:spcPct val="70000"/>
              </a:lnSpc>
              <a:spcBef>
                <a:spcPts val="100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20" dirty="0" smtClean="0">
                <a:latin typeface="Arial"/>
                <a:cs typeface="Arial"/>
              </a:rPr>
              <a:t>Гибкая система</a:t>
            </a:r>
            <a:r>
              <a:rPr sz="2400" spc="-110" dirty="0" smtClean="0">
                <a:latin typeface="Arial"/>
                <a:cs typeface="Arial"/>
              </a:rPr>
              <a:t>: </a:t>
            </a:r>
            <a:r>
              <a:rPr lang="ru-RU" sz="2400" spc="-110" dirty="0" smtClean="0">
                <a:latin typeface="Arial"/>
                <a:cs typeface="Arial"/>
              </a:rPr>
              <a:t>цена проезда зависит от места/времени</a:t>
            </a:r>
            <a:r>
              <a:rPr sz="2400" spc="-25" dirty="0" smtClean="0">
                <a:latin typeface="Arial"/>
                <a:cs typeface="Arial"/>
              </a:rPr>
              <a:t>, </a:t>
            </a:r>
            <a:r>
              <a:rPr lang="ru-RU" sz="2400" spc="-25" dirty="0" smtClean="0">
                <a:latin typeface="Arial"/>
                <a:cs typeface="Arial"/>
              </a:rPr>
              <a:t>пересматриваемая каждый квартал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2504" y="1357883"/>
            <a:ext cx="3860292" cy="254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2504" y="4154423"/>
            <a:ext cx="3831336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72721" y="649203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456057"/>
            <a:ext cx="442214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00" dirty="0" smtClean="0"/>
              <a:t>Установка цен</a:t>
            </a:r>
            <a:endParaRPr spc="-350" dirty="0"/>
          </a:p>
        </p:txBody>
      </p:sp>
      <p:sp>
        <p:nvSpPr>
          <p:cNvPr id="3" name="object 3"/>
          <p:cNvSpPr txBox="1"/>
          <p:nvPr/>
        </p:nvSpPr>
        <p:spPr>
          <a:xfrm>
            <a:off x="216509" y="1817878"/>
            <a:ext cx="3570604" cy="43202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4015" marR="35560" indent="-361315">
              <a:lnSpc>
                <a:spcPct val="90000"/>
              </a:lnSpc>
              <a:spcBef>
                <a:spcPts val="385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z="2400" spc="-80" dirty="0" smtClean="0">
                <a:latin typeface="Arial"/>
                <a:cs typeface="Arial"/>
              </a:rPr>
              <a:t>Цена составляется на основе скорости движения и измерениях дорожного потока на соответствующем участке</a:t>
            </a:r>
            <a:endParaRPr sz="2400" dirty="0">
              <a:latin typeface="Times New Roman"/>
              <a:cs typeface="Times New Roman"/>
            </a:endParaRPr>
          </a:p>
          <a:p>
            <a:pPr marL="374015" indent="-361315">
              <a:lnSpc>
                <a:spcPct val="100000"/>
              </a:lnSpc>
              <a:spcBef>
                <a:spcPts val="1550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z="2400" spc="-145" dirty="0" smtClean="0">
                <a:latin typeface="Arial"/>
                <a:cs typeface="Arial"/>
              </a:rPr>
              <a:t>Пересматривается каждые 3 месяца</a:t>
            </a:r>
            <a:endParaRPr sz="2400" dirty="0">
              <a:latin typeface="Arial"/>
              <a:cs typeface="Arial"/>
            </a:endParaRPr>
          </a:p>
          <a:p>
            <a:pPr marL="374015" marR="138430" indent="-361315">
              <a:lnSpc>
                <a:spcPts val="2590"/>
              </a:lnSpc>
              <a:spcBef>
                <a:spcPts val="5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z="2400" spc="-145" dirty="0" smtClean="0">
                <a:latin typeface="Arial"/>
                <a:cs typeface="Arial"/>
              </a:rPr>
              <a:t>Прогрессивная шкала цен увеличивается каждые 30 минут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2711" y="1412747"/>
            <a:ext cx="8019288" cy="1513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5552" y="3186683"/>
            <a:ext cx="8097011" cy="341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13844" y="656366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212742" y="144854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Экспресс-полоса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361413" y="1424027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Магистрали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08961" y="1779348"/>
            <a:ext cx="17217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Сокращение ставки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32369" y="1780703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Повышение ставки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326006" y="1765337"/>
            <a:ext cx="17217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Сокращение ставки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32321" y="1769773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Повышение ставки</a:t>
            </a:r>
            <a:endParaRPr lang="ru-RU" sz="1400" dirty="0"/>
          </a:p>
        </p:txBody>
      </p:sp>
      <p:sp>
        <p:nvSpPr>
          <p:cNvPr id="20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7353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564" y="248158"/>
            <a:ext cx="8332038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900" spc="-150" dirty="0" smtClean="0">
                <a:solidFill>
                  <a:srgbClr val="585858"/>
                </a:solidFill>
                <a:latin typeface="Arial"/>
                <a:cs typeface="Arial"/>
              </a:rPr>
              <a:t>ЭСОП</a:t>
            </a:r>
            <a:r>
              <a:rPr sz="3900" spc="-150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3900" spc="-150" dirty="0" smtClean="0">
                <a:solidFill>
                  <a:srgbClr val="585858"/>
                </a:solidFill>
                <a:latin typeface="Arial"/>
                <a:cs typeface="Arial"/>
              </a:rPr>
              <a:t>Изменение стоимости проезда в районах</a:t>
            </a:r>
            <a:endParaRPr sz="3900" spc="-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655" y="2936748"/>
            <a:ext cx="2400300" cy="3756798"/>
          </a:xfrm>
          <a:prstGeom prst="rect">
            <a:avLst/>
          </a:prstGeom>
          <a:ln w="12191">
            <a:solidFill>
              <a:srgbClr val="E7E6E6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335"/>
              </a:spcBef>
            </a:pPr>
            <a:r>
              <a:rPr lang="ru-RU" sz="1200" b="1" u="heavy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Справка </a:t>
            </a:r>
            <a:r>
              <a:rPr sz="1200" b="1" u="heavy" spc="-5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(</a:t>
            </a:r>
            <a:r>
              <a:rPr lang="ru-RU" sz="1200" b="1" u="heavy" spc="-5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точечная наценка</a:t>
            </a:r>
            <a:r>
              <a:rPr sz="1200" b="1" u="heavy" spc="-5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)</a:t>
            </a:r>
            <a:endParaRPr sz="1200" dirty="0">
              <a:latin typeface="Century Gothic"/>
              <a:cs typeface="Century Gothic"/>
            </a:endParaRPr>
          </a:p>
          <a:p>
            <a:pPr marL="584200">
              <a:lnSpc>
                <a:spcPct val="100000"/>
              </a:lnSpc>
              <a:spcBef>
                <a:spcPts val="103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5" dirty="0" smtClean="0">
                <a:latin typeface="Century Gothic"/>
                <a:cs typeface="Century Gothic"/>
              </a:rPr>
              <a:t>1998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7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5" dirty="0" smtClean="0">
                <a:latin typeface="Century Gothic"/>
                <a:cs typeface="Century Gothic"/>
              </a:rPr>
              <a:t>1999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2002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2005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2007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2008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2010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5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2011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2012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2013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2014</a:t>
            </a:r>
            <a:endParaRPr sz="1200" dirty="0">
              <a:latin typeface="Century Gothic"/>
              <a:cs typeface="Century Gothic"/>
            </a:endParaRPr>
          </a:p>
          <a:p>
            <a:pPr marL="605155">
              <a:lnSpc>
                <a:spcPct val="100000"/>
              </a:lnSpc>
              <a:spcBef>
                <a:spcPts val="72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Внедрены в </a:t>
            </a:r>
            <a:r>
              <a:rPr sz="1200" spc="-45" dirty="0" smtClean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2017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5547" y="3336035"/>
            <a:ext cx="143256" cy="138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1644" y="3619500"/>
            <a:ext cx="143256" cy="138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547" y="3899915"/>
            <a:ext cx="143256" cy="138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5547" y="4186428"/>
            <a:ext cx="143256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5547" y="4460747"/>
            <a:ext cx="143256" cy="138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2500" y="4718303"/>
            <a:ext cx="143256" cy="138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547" y="5000244"/>
            <a:ext cx="143256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5547" y="5239511"/>
            <a:ext cx="143256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452" y="5518403"/>
            <a:ext cx="143256" cy="137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547" y="5806440"/>
            <a:ext cx="143256" cy="137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547" y="6050279"/>
            <a:ext cx="14325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547" y="6324600"/>
            <a:ext cx="143256" cy="137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9855" y="1135378"/>
            <a:ext cx="7415700" cy="55874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6291" y="5629351"/>
            <a:ext cx="1639570" cy="732155"/>
          </a:xfrm>
          <a:custGeom>
            <a:avLst/>
            <a:gdLst/>
            <a:ahLst/>
            <a:cxnLst/>
            <a:rect l="l" t="t" r="r" b="b"/>
            <a:pathLst>
              <a:path w="1639570" h="732154">
                <a:moveTo>
                  <a:pt x="1543006" y="34635"/>
                </a:moveTo>
                <a:lnTo>
                  <a:pt x="0" y="705269"/>
                </a:lnTo>
                <a:lnTo>
                  <a:pt x="11557" y="731824"/>
                </a:lnTo>
                <a:lnTo>
                  <a:pt x="1554587" y="61180"/>
                </a:lnTo>
                <a:lnTo>
                  <a:pt x="1559407" y="43400"/>
                </a:lnTo>
                <a:lnTo>
                  <a:pt x="1559346" y="43261"/>
                </a:lnTo>
                <a:lnTo>
                  <a:pt x="1543006" y="34635"/>
                </a:lnTo>
                <a:close/>
              </a:path>
              <a:path w="1639570" h="732154">
                <a:moveTo>
                  <a:pt x="1621191" y="30035"/>
                </a:moveTo>
                <a:lnTo>
                  <a:pt x="1553590" y="30035"/>
                </a:lnTo>
                <a:lnTo>
                  <a:pt x="1565148" y="56591"/>
                </a:lnTo>
                <a:lnTo>
                  <a:pt x="1554587" y="61180"/>
                </a:lnTo>
                <a:lnTo>
                  <a:pt x="1535176" y="132791"/>
                </a:lnTo>
                <a:lnTo>
                  <a:pt x="1621191" y="30035"/>
                </a:lnTo>
                <a:close/>
              </a:path>
              <a:path w="1639570" h="732154">
                <a:moveTo>
                  <a:pt x="1559407" y="43400"/>
                </a:moveTo>
                <a:lnTo>
                  <a:pt x="1554587" y="61180"/>
                </a:lnTo>
                <a:lnTo>
                  <a:pt x="1565148" y="56591"/>
                </a:lnTo>
                <a:lnTo>
                  <a:pt x="1559407" y="43400"/>
                </a:lnTo>
                <a:close/>
              </a:path>
              <a:path w="1639570" h="732154">
                <a:moveTo>
                  <a:pt x="1553590" y="30035"/>
                </a:moveTo>
                <a:lnTo>
                  <a:pt x="1543006" y="34635"/>
                </a:lnTo>
                <a:lnTo>
                  <a:pt x="1559346" y="43261"/>
                </a:lnTo>
                <a:lnTo>
                  <a:pt x="1553590" y="30035"/>
                </a:lnTo>
                <a:close/>
              </a:path>
              <a:path w="1639570" h="732154">
                <a:moveTo>
                  <a:pt x="1477390" y="0"/>
                </a:moveTo>
                <a:lnTo>
                  <a:pt x="1543006" y="34635"/>
                </a:lnTo>
                <a:lnTo>
                  <a:pt x="1553590" y="30035"/>
                </a:lnTo>
                <a:lnTo>
                  <a:pt x="1621191" y="30035"/>
                </a:lnTo>
                <a:lnTo>
                  <a:pt x="1639062" y="8686"/>
                </a:lnTo>
                <a:lnTo>
                  <a:pt x="147739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7215" y="6330695"/>
            <a:ext cx="1369060" cy="229288"/>
          </a:xfrm>
          <a:custGeom>
            <a:avLst/>
            <a:gdLst/>
            <a:ahLst/>
            <a:cxnLst/>
            <a:rect l="l" t="t" r="r" b="b"/>
            <a:pathLst>
              <a:path w="1369059" h="429895">
                <a:moveTo>
                  <a:pt x="0" y="429768"/>
                </a:moveTo>
                <a:lnTo>
                  <a:pt x="1368552" y="429768"/>
                </a:lnTo>
                <a:lnTo>
                  <a:pt x="1368552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57215" y="6330694"/>
            <a:ext cx="1369060" cy="208390"/>
          </a:xfrm>
          <a:prstGeom prst="rect">
            <a:avLst/>
          </a:prstGeom>
          <a:ln w="12192">
            <a:solidFill>
              <a:srgbClr val="E7E6E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FF3399"/>
                </a:solidFill>
                <a:latin typeface="Palatino"/>
                <a:cs typeface="Palatino"/>
              </a:rPr>
              <a:t>39 </a:t>
            </a:r>
            <a:r>
              <a:rPr lang="ru-RU" sz="1100" spc="-5" dirty="0" smtClean="0">
                <a:solidFill>
                  <a:srgbClr val="FF3399"/>
                </a:solidFill>
                <a:latin typeface="Palatino"/>
                <a:cs typeface="Palatino"/>
              </a:rPr>
              <a:t>дисплеев </a:t>
            </a:r>
            <a:endParaRPr sz="1100" dirty="0">
              <a:latin typeface="Palatino"/>
              <a:cs typeface="Palatin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5679" y="1208532"/>
            <a:ext cx="1971039" cy="361637"/>
          </a:xfrm>
          <a:prstGeom prst="rect">
            <a:avLst/>
          </a:prstGeom>
          <a:solidFill>
            <a:srgbClr val="CCFFCC"/>
          </a:solidFill>
          <a:ln w="9144">
            <a:solidFill>
              <a:srgbClr val="E7E6E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Palatino"/>
                <a:cs typeface="Palatino"/>
              </a:rPr>
              <a:t>78 </a:t>
            </a:r>
            <a:r>
              <a:rPr lang="ru-RU" sz="1050" b="1" spc="-5" dirty="0" smtClean="0">
                <a:latin typeface="Palatino"/>
                <a:cs typeface="Palatino"/>
              </a:rPr>
              <a:t>дисплеев по всему острову</a:t>
            </a:r>
            <a:endParaRPr sz="1050" dirty="0">
              <a:latin typeface="Palatino"/>
              <a:cs typeface="Palatin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35594" y="5198490"/>
            <a:ext cx="457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C</a:t>
            </a:r>
            <a:r>
              <a:rPr sz="1600" spc="-15" dirty="0">
                <a:latin typeface="Century Gothic"/>
                <a:cs typeface="Century Gothic"/>
              </a:rPr>
              <a:t>B</a:t>
            </a:r>
            <a:r>
              <a:rPr sz="1600" spc="-5" dirty="0">
                <a:latin typeface="Century Gothic"/>
                <a:cs typeface="Century Gothic"/>
              </a:rPr>
              <a:t>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34000" y="4835652"/>
            <a:ext cx="143255" cy="137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0515" y="4535423"/>
            <a:ext cx="143255" cy="137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6300" y="4291584"/>
            <a:ext cx="143255" cy="137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74820" y="3997452"/>
            <a:ext cx="143255" cy="137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3598" y="1741932"/>
            <a:ext cx="1403350" cy="2533015"/>
          </a:xfrm>
          <a:custGeom>
            <a:avLst/>
            <a:gdLst/>
            <a:ahLst/>
            <a:cxnLst/>
            <a:rect l="l" t="t" r="r" b="b"/>
            <a:pathLst>
              <a:path w="1403350" h="2533015">
                <a:moveTo>
                  <a:pt x="1403149" y="0"/>
                </a:moveTo>
                <a:lnTo>
                  <a:pt x="1376821" y="40701"/>
                </a:lnTo>
                <a:lnTo>
                  <a:pt x="1350582" y="81441"/>
                </a:lnTo>
                <a:lnTo>
                  <a:pt x="1324367" y="122263"/>
                </a:lnTo>
                <a:lnTo>
                  <a:pt x="1298115" y="163210"/>
                </a:lnTo>
                <a:lnTo>
                  <a:pt x="1271762" y="204328"/>
                </a:lnTo>
                <a:lnTo>
                  <a:pt x="1245245" y="245659"/>
                </a:lnTo>
                <a:lnTo>
                  <a:pt x="1218502" y="287249"/>
                </a:lnTo>
                <a:lnTo>
                  <a:pt x="1191468" y="329142"/>
                </a:lnTo>
                <a:lnTo>
                  <a:pt x="1164083" y="371380"/>
                </a:lnTo>
                <a:lnTo>
                  <a:pt x="1136281" y="414009"/>
                </a:lnTo>
                <a:lnTo>
                  <a:pt x="1108001" y="457072"/>
                </a:lnTo>
                <a:lnTo>
                  <a:pt x="1080737" y="497346"/>
                </a:lnTo>
                <a:lnTo>
                  <a:pt x="1051672" y="538625"/>
                </a:lnTo>
                <a:lnTo>
                  <a:pt x="1021320" y="580663"/>
                </a:lnTo>
                <a:lnTo>
                  <a:pt x="990192" y="623212"/>
                </a:lnTo>
                <a:lnTo>
                  <a:pt x="958802" y="666024"/>
                </a:lnTo>
                <a:lnTo>
                  <a:pt x="927661" y="708850"/>
                </a:lnTo>
                <a:lnTo>
                  <a:pt x="897282" y="751444"/>
                </a:lnTo>
                <a:lnTo>
                  <a:pt x="868178" y="793557"/>
                </a:lnTo>
                <a:lnTo>
                  <a:pt x="840861" y="834941"/>
                </a:lnTo>
                <a:lnTo>
                  <a:pt x="815842" y="875349"/>
                </a:lnTo>
                <a:lnTo>
                  <a:pt x="793636" y="914533"/>
                </a:lnTo>
                <a:lnTo>
                  <a:pt x="774753" y="952245"/>
                </a:lnTo>
                <a:lnTo>
                  <a:pt x="752252" y="1007614"/>
                </a:lnTo>
                <a:lnTo>
                  <a:pt x="735361" y="1062555"/>
                </a:lnTo>
                <a:lnTo>
                  <a:pt x="723128" y="1116344"/>
                </a:lnTo>
                <a:lnTo>
                  <a:pt x="714603" y="1168257"/>
                </a:lnTo>
                <a:lnTo>
                  <a:pt x="708833" y="1217568"/>
                </a:lnTo>
                <a:lnTo>
                  <a:pt x="704869" y="1263552"/>
                </a:lnTo>
                <a:lnTo>
                  <a:pt x="701760" y="1305486"/>
                </a:lnTo>
                <a:lnTo>
                  <a:pt x="698553" y="1342643"/>
                </a:lnTo>
                <a:lnTo>
                  <a:pt x="697726" y="1399196"/>
                </a:lnTo>
                <a:lnTo>
                  <a:pt x="705078" y="1437878"/>
                </a:lnTo>
                <a:lnTo>
                  <a:pt x="713930" y="1469391"/>
                </a:lnTo>
                <a:lnTo>
                  <a:pt x="717603" y="1504441"/>
                </a:lnTo>
                <a:lnTo>
                  <a:pt x="716014" y="1545155"/>
                </a:lnTo>
                <a:lnTo>
                  <a:pt x="712221" y="1586023"/>
                </a:lnTo>
                <a:lnTo>
                  <a:pt x="703976" y="1626582"/>
                </a:lnTo>
                <a:lnTo>
                  <a:pt x="689028" y="1666366"/>
                </a:lnTo>
                <a:lnTo>
                  <a:pt x="669234" y="1704216"/>
                </a:lnTo>
                <a:lnTo>
                  <a:pt x="644975" y="1740757"/>
                </a:lnTo>
                <a:lnTo>
                  <a:pt x="611786" y="1778202"/>
                </a:lnTo>
                <a:lnTo>
                  <a:pt x="565203" y="1818766"/>
                </a:lnTo>
                <a:lnTo>
                  <a:pt x="527638" y="1844228"/>
                </a:lnTo>
                <a:lnTo>
                  <a:pt x="480420" y="1871237"/>
                </a:lnTo>
                <a:lnTo>
                  <a:pt x="427876" y="1899213"/>
                </a:lnTo>
                <a:lnTo>
                  <a:pt x="374336" y="1927573"/>
                </a:lnTo>
                <a:lnTo>
                  <a:pt x="324125" y="1955736"/>
                </a:lnTo>
                <a:lnTo>
                  <a:pt x="281572" y="1983119"/>
                </a:lnTo>
                <a:lnTo>
                  <a:pt x="251005" y="2009139"/>
                </a:lnTo>
                <a:lnTo>
                  <a:pt x="232787" y="2043219"/>
                </a:lnTo>
                <a:lnTo>
                  <a:pt x="234832" y="2075519"/>
                </a:lnTo>
                <a:lnTo>
                  <a:pt x="245034" y="2106971"/>
                </a:lnTo>
                <a:lnTo>
                  <a:pt x="251285" y="2138509"/>
                </a:lnTo>
                <a:lnTo>
                  <a:pt x="241480" y="2171065"/>
                </a:lnTo>
                <a:lnTo>
                  <a:pt x="216063" y="2198845"/>
                </a:lnTo>
                <a:lnTo>
                  <a:pt x="179791" y="2226770"/>
                </a:lnTo>
                <a:lnTo>
                  <a:pt x="137959" y="2254964"/>
                </a:lnTo>
                <a:lnTo>
                  <a:pt x="95863" y="2283549"/>
                </a:lnTo>
                <a:lnTo>
                  <a:pt x="58797" y="2312649"/>
                </a:lnTo>
                <a:lnTo>
                  <a:pt x="32057" y="2342387"/>
                </a:lnTo>
                <a:lnTo>
                  <a:pt x="10036" y="2388459"/>
                </a:lnTo>
                <a:lnTo>
                  <a:pt x="767" y="2435875"/>
                </a:lnTo>
                <a:lnTo>
                  <a:pt x="0" y="2484173"/>
                </a:lnTo>
                <a:lnTo>
                  <a:pt x="3482" y="2532887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70947" y="2593848"/>
            <a:ext cx="244348" cy="2517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46155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616" y="235458"/>
            <a:ext cx="728472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0" dirty="0" smtClean="0"/>
              <a:t>Анализ на примере</a:t>
            </a:r>
            <a:r>
              <a:rPr spc="-150" dirty="0" smtClean="0"/>
              <a:t>: </a:t>
            </a:r>
            <a:r>
              <a:rPr lang="ru-RU" spc="-150" dirty="0" smtClean="0"/>
              <a:t>Схема ЭСОП в районе </a:t>
            </a:r>
            <a:r>
              <a:rPr spc="-150" dirty="0" smtClean="0"/>
              <a:t>Orchard</a:t>
            </a:r>
            <a:endParaRPr spc="-150" dirty="0"/>
          </a:p>
        </p:txBody>
      </p:sp>
      <p:sp>
        <p:nvSpPr>
          <p:cNvPr id="4" name="object 4"/>
          <p:cNvSpPr/>
          <p:nvPr/>
        </p:nvSpPr>
        <p:spPr>
          <a:xfrm>
            <a:off x="5512308" y="1545336"/>
            <a:ext cx="5999988" cy="446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275" y="1513408"/>
            <a:ext cx="4417060" cy="485299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3380" marR="5080" indent="-360680">
              <a:lnSpc>
                <a:spcPct val="90000"/>
              </a:lnSpc>
              <a:spcBef>
                <a:spcPts val="434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30" dirty="0" smtClean="0">
                <a:latin typeface="Arial"/>
                <a:cs typeface="Arial"/>
              </a:rPr>
              <a:t>До </a:t>
            </a:r>
            <a:r>
              <a:rPr sz="2400" spc="-135" dirty="0" smtClean="0">
                <a:latin typeface="Arial"/>
                <a:cs typeface="Arial"/>
              </a:rPr>
              <a:t>2005</a:t>
            </a:r>
            <a:r>
              <a:rPr lang="ru-RU" sz="2400" spc="-135" dirty="0" smtClean="0">
                <a:latin typeface="Arial"/>
                <a:cs typeface="Arial"/>
              </a:rPr>
              <a:t> г.</a:t>
            </a:r>
            <a:r>
              <a:rPr sz="2400" spc="-135" dirty="0" smtClean="0">
                <a:latin typeface="Arial"/>
                <a:cs typeface="Arial"/>
              </a:rPr>
              <a:t> </a:t>
            </a:r>
            <a:r>
              <a:rPr lang="ru-RU" sz="2400" spc="-135" dirty="0" smtClean="0">
                <a:latin typeface="Arial"/>
                <a:cs typeface="Arial"/>
              </a:rPr>
              <a:t>дорога </a:t>
            </a:r>
            <a:r>
              <a:rPr sz="2400" spc="-135" dirty="0" smtClean="0">
                <a:latin typeface="Arial"/>
                <a:cs typeface="Arial"/>
              </a:rPr>
              <a:t>Orchard </a:t>
            </a:r>
            <a:r>
              <a:rPr lang="ru-RU" sz="2400" spc="-135" dirty="0" smtClean="0">
                <a:latin typeface="Arial"/>
                <a:cs typeface="Arial"/>
              </a:rPr>
              <a:t>была частью платного делового района </a:t>
            </a:r>
            <a:r>
              <a:rPr sz="2400" spc="-130" dirty="0" smtClean="0">
                <a:latin typeface="Arial"/>
                <a:cs typeface="Arial"/>
              </a:rPr>
              <a:t>Central </a:t>
            </a:r>
            <a:r>
              <a:rPr sz="2400" spc="-204" dirty="0">
                <a:latin typeface="Arial"/>
                <a:cs typeface="Arial"/>
              </a:rPr>
              <a:t>Business </a:t>
            </a:r>
            <a:r>
              <a:rPr sz="2400" spc="-65" dirty="0">
                <a:latin typeface="Arial"/>
                <a:cs typeface="Arial"/>
              </a:rPr>
              <a:t>District  </a:t>
            </a:r>
            <a:r>
              <a:rPr sz="2400" spc="-275" dirty="0">
                <a:latin typeface="Arial"/>
                <a:cs typeface="Arial"/>
              </a:rPr>
              <a:t>(CBD)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73380" marR="182245" indent="-360680">
              <a:lnSpc>
                <a:spcPts val="3020"/>
              </a:lnSpc>
              <a:buChar char="•"/>
              <a:tabLst>
                <a:tab pos="373380" algn="l"/>
                <a:tab pos="374015" algn="l"/>
              </a:tabLst>
            </a:pPr>
            <a:r>
              <a:rPr lang="ru-RU" sz="2400" spc="-90" dirty="0" smtClean="0">
                <a:latin typeface="Arial"/>
                <a:cs typeface="Arial"/>
              </a:rPr>
              <a:t>Однако, т.к. она является частью коммерческого участка, ее закономерности дорожного движения отличаются от </a:t>
            </a:r>
            <a:r>
              <a:rPr sz="2400" spc="-400" dirty="0" smtClean="0">
                <a:latin typeface="Arial"/>
                <a:cs typeface="Arial"/>
              </a:rPr>
              <a:t>CBD</a:t>
            </a:r>
            <a:endParaRPr sz="2400" dirty="0">
              <a:latin typeface="Arial"/>
              <a:cs typeface="Arial"/>
            </a:endParaRPr>
          </a:p>
          <a:p>
            <a:pPr marL="731520" marR="40640" indent="-358775">
              <a:lnSpc>
                <a:spcPts val="2590"/>
              </a:lnSpc>
              <a:spcBef>
                <a:spcPts val="1035"/>
              </a:spcBef>
              <a:tabLst>
                <a:tab pos="731520" algn="l"/>
              </a:tabLst>
            </a:pPr>
            <a:r>
              <a:rPr sz="2400" spc="-65" dirty="0">
                <a:latin typeface="Arial"/>
                <a:cs typeface="Arial"/>
              </a:rPr>
              <a:t>-	</a:t>
            </a:r>
            <a:r>
              <a:rPr lang="ru-RU" sz="2000" spc="-65" dirty="0" smtClean="0">
                <a:latin typeface="Arial"/>
                <a:cs typeface="Arial"/>
              </a:rPr>
              <a:t>Пробки появляются в промежутке с 12:00 до 20:00</a:t>
            </a:r>
            <a:r>
              <a:rPr sz="2000" spc="-90" dirty="0" smtClean="0">
                <a:latin typeface="Arial"/>
                <a:cs typeface="Arial"/>
              </a:rPr>
              <a:t>, </a:t>
            </a:r>
            <a:r>
              <a:rPr lang="ru-RU" sz="2000" spc="-90" dirty="0" smtClean="0">
                <a:latin typeface="Arial"/>
                <a:cs typeface="Arial"/>
              </a:rPr>
              <a:t>в том числе по субботам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0467" y="6155435"/>
            <a:ext cx="4963795" cy="340360"/>
          </a:xfrm>
          <a:prstGeom prst="rect">
            <a:avLst/>
          </a:prstGeom>
          <a:solidFill>
            <a:srgbClr val="F1F1F1"/>
          </a:solidFill>
          <a:ln w="9144">
            <a:solidFill>
              <a:srgbClr val="40404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75"/>
              </a:spcBef>
            </a:pPr>
            <a:r>
              <a:rPr sz="1600" i="1" spc="-235" dirty="0">
                <a:solidFill>
                  <a:srgbClr val="585858"/>
                </a:solidFill>
                <a:latin typeface="Arial"/>
                <a:cs typeface="Arial"/>
              </a:rPr>
              <a:t>CBD </a:t>
            </a:r>
            <a:r>
              <a:rPr sz="1600" i="1" spc="-105" dirty="0">
                <a:solidFill>
                  <a:srgbClr val="585858"/>
                </a:solidFill>
                <a:latin typeface="Arial"/>
                <a:cs typeface="Arial"/>
              </a:rPr>
              <a:t>Cordon </a:t>
            </a:r>
            <a:r>
              <a:rPr sz="1600" i="1" spc="5" dirty="0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sz="1600" i="1" spc="-80" dirty="0">
                <a:solidFill>
                  <a:srgbClr val="585858"/>
                </a:solidFill>
                <a:latin typeface="Arial"/>
                <a:cs typeface="Arial"/>
              </a:rPr>
              <a:t>Orchard </a:t>
            </a:r>
            <a:r>
              <a:rPr sz="1600" i="1" spc="-70" dirty="0">
                <a:solidFill>
                  <a:srgbClr val="585858"/>
                </a:solidFill>
                <a:latin typeface="Arial"/>
                <a:cs typeface="Arial"/>
              </a:rPr>
              <a:t>area included </a:t>
            </a:r>
            <a:r>
              <a:rPr sz="1600" i="1" spc="-65" dirty="0">
                <a:solidFill>
                  <a:srgbClr val="585858"/>
                </a:solidFill>
                <a:latin typeface="Arial"/>
                <a:cs typeface="Arial"/>
              </a:rPr>
              <a:t>(before </a:t>
            </a:r>
            <a:r>
              <a:rPr sz="1600" i="1" spc="-90" dirty="0">
                <a:solidFill>
                  <a:srgbClr val="585858"/>
                </a:solidFill>
                <a:latin typeface="Arial"/>
                <a:cs typeface="Arial"/>
              </a:rPr>
              <a:t>Oct</a:t>
            </a:r>
            <a:r>
              <a:rPr sz="1600" i="1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i="1" spc="-80" dirty="0">
                <a:solidFill>
                  <a:srgbClr val="585858"/>
                </a:solidFill>
                <a:latin typeface="Arial"/>
                <a:cs typeface="Arial"/>
              </a:rPr>
              <a:t>2005)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587079" y="5409388"/>
            <a:ext cx="9675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Справка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070847" y="5630672"/>
            <a:ext cx="22829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Район (в том числе район </a:t>
            </a:r>
            <a:r>
              <a:rPr lang="en-US" sz="1050" dirty="0" smtClean="0"/>
              <a:t>Orchard</a:t>
            </a:r>
            <a:r>
              <a:rPr lang="ru-RU" sz="1050" dirty="0" smtClean="0"/>
              <a:t>)</a:t>
            </a:r>
            <a:endParaRPr lang="ru-RU" dirty="0"/>
          </a:p>
        </p:txBody>
      </p:sp>
      <p:sp>
        <p:nvSpPr>
          <p:cNvPr id="16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1503" y="64585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322" y="393953"/>
            <a:ext cx="748425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150" dirty="0"/>
              <a:t>Анализ на примере: Схема ЭСОП в районе </a:t>
            </a:r>
            <a:r>
              <a:rPr lang="ru-RU" sz="3600" spc="-150" dirty="0" err="1"/>
              <a:t>Orchard</a:t>
            </a:r>
            <a:endParaRPr sz="3600" spc="-350" dirty="0"/>
          </a:p>
        </p:txBody>
      </p:sp>
      <p:sp>
        <p:nvSpPr>
          <p:cNvPr id="4" name="object 4"/>
          <p:cNvSpPr txBox="1"/>
          <p:nvPr/>
        </p:nvSpPr>
        <p:spPr>
          <a:xfrm>
            <a:off x="699927" y="1654501"/>
            <a:ext cx="4673600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3380" marR="5080" indent="-360680">
              <a:lnSpc>
                <a:spcPts val="2590"/>
              </a:lnSpc>
              <a:spcBef>
                <a:spcPts val="42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35" dirty="0" smtClean="0">
                <a:latin typeface="Arial"/>
                <a:cs typeface="Arial"/>
              </a:rPr>
              <a:t>С </a:t>
            </a:r>
            <a:r>
              <a:rPr sz="2400" spc="-120" dirty="0" smtClean="0">
                <a:latin typeface="Arial"/>
                <a:cs typeface="Arial"/>
              </a:rPr>
              <a:t>3 </a:t>
            </a:r>
            <a:r>
              <a:rPr lang="ru-RU" sz="2400" spc="-120" dirty="0" smtClean="0">
                <a:latin typeface="Arial"/>
                <a:cs typeface="Arial"/>
              </a:rPr>
              <a:t>октября </a:t>
            </a:r>
            <a:r>
              <a:rPr sz="2400" spc="-114" dirty="0" smtClean="0">
                <a:latin typeface="Arial"/>
                <a:cs typeface="Arial"/>
              </a:rPr>
              <a:t>2005</a:t>
            </a:r>
            <a:r>
              <a:rPr lang="ru-RU" sz="2400" spc="-114" dirty="0" smtClean="0">
                <a:latin typeface="Arial"/>
                <a:cs typeface="Arial"/>
              </a:rPr>
              <a:t> г. дорога</a:t>
            </a:r>
            <a:r>
              <a:rPr sz="2400" spc="-114" dirty="0" smtClean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Orchard </a:t>
            </a:r>
            <a:r>
              <a:rPr lang="ru-RU" sz="2400" spc="-114" dirty="0" smtClean="0">
                <a:latin typeface="Arial"/>
                <a:cs typeface="Arial"/>
              </a:rPr>
              <a:t>стала отдельным платным участком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7503" y="2607563"/>
            <a:ext cx="5039867" cy="377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2985" y="1155951"/>
            <a:ext cx="4755356" cy="1362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3" name="object 13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126249" y="5484579"/>
            <a:ext cx="165770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Участок</a:t>
            </a:r>
            <a:r>
              <a:rPr lang="en-US" sz="1050" dirty="0" smtClean="0"/>
              <a:t> CBD</a:t>
            </a:r>
            <a:endParaRPr lang="en-US" dirty="0" smtClean="0"/>
          </a:p>
          <a:p>
            <a:r>
              <a:rPr lang="ru-RU" sz="1050" dirty="0" smtClean="0"/>
              <a:t>Участок </a:t>
            </a:r>
            <a:r>
              <a:rPr lang="en-US" sz="1050" dirty="0" smtClean="0"/>
              <a:t>Cordon</a:t>
            </a:r>
          </a:p>
          <a:p>
            <a:r>
              <a:rPr lang="ru-RU" sz="1050" dirty="0" smtClean="0"/>
              <a:t>Дисплей рядом с дорогой </a:t>
            </a:r>
            <a:r>
              <a:rPr lang="en-US" sz="1050" dirty="0" smtClean="0"/>
              <a:t>Handy</a:t>
            </a:r>
          </a:p>
          <a:p>
            <a:r>
              <a:rPr lang="ru-RU" sz="1050" dirty="0" smtClean="0"/>
              <a:t>Дисплей рядом с </a:t>
            </a:r>
            <a:r>
              <a:rPr lang="en-US" sz="1050" dirty="0" smtClean="0"/>
              <a:t>YMCA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6005" y="5251489"/>
            <a:ext cx="64822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Справка </a:t>
            </a:r>
            <a:endParaRPr lang="en-US" sz="9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12103" y="1018909"/>
            <a:ext cx="4800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Таб. 1: Время работы дисплеев в районе </a:t>
            </a:r>
            <a:r>
              <a:rPr lang="en-US" sz="1100" b="1" i="1" dirty="0" smtClean="0"/>
              <a:t>CBD </a:t>
            </a:r>
            <a:r>
              <a:rPr lang="ru-RU" sz="1100" b="1" i="1" dirty="0" smtClean="0"/>
              <a:t>и дорога </a:t>
            </a:r>
            <a:r>
              <a:rPr lang="en-US" sz="1100" b="1" i="1" dirty="0" smtClean="0"/>
              <a:t>Orchard </a:t>
            </a:r>
            <a:endParaRPr lang="ru-RU" sz="11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49414" y="1437307"/>
            <a:ext cx="5648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День</a:t>
            </a:r>
            <a:endParaRPr lang="ru-RU" sz="11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74303" y="1294450"/>
            <a:ext cx="23174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b="1" dirty="0" smtClean="0"/>
              <a:t>Время работы дисплеев </a:t>
            </a:r>
          </a:p>
          <a:p>
            <a:r>
              <a:rPr lang="ru-RU" sz="600" b="1" dirty="0" smtClean="0"/>
              <a:t>после октября 2005 г.</a:t>
            </a:r>
            <a:endParaRPr lang="ru-RU" sz="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42674" y="1601624"/>
            <a:ext cx="1385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Район </a:t>
            </a:r>
            <a:r>
              <a:rPr lang="en-US" sz="600" dirty="0" smtClean="0"/>
              <a:t>CBD </a:t>
            </a:r>
          </a:p>
          <a:p>
            <a:r>
              <a:rPr lang="ru-RU" sz="600" dirty="0" smtClean="0"/>
              <a:t>(с дорогой </a:t>
            </a:r>
            <a:r>
              <a:rPr lang="en-US" sz="600" dirty="0" smtClean="0"/>
              <a:t>Orchard</a:t>
            </a:r>
            <a:r>
              <a:rPr lang="ru-RU" sz="600" dirty="0" smtClean="0"/>
              <a:t>)</a:t>
            </a:r>
            <a:endParaRPr lang="ru-RU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5572" y="1291441"/>
            <a:ext cx="13921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b="1" dirty="0" smtClean="0"/>
              <a:t>Время работы дисплеев </a:t>
            </a:r>
          </a:p>
          <a:p>
            <a:r>
              <a:rPr lang="ru-RU" sz="600" b="1" dirty="0" smtClean="0"/>
              <a:t>до октября 2005 г.</a:t>
            </a:r>
            <a:endParaRPr lang="ru-RU" sz="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8825" y="1594400"/>
            <a:ext cx="857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Район </a:t>
            </a:r>
            <a:r>
              <a:rPr lang="en-US" sz="600" dirty="0" smtClean="0"/>
              <a:t>CBD </a:t>
            </a:r>
          </a:p>
          <a:p>
            <a:endParaRPr lang="ru-RU" sz="600" dirty="0"/>
          </a:p>
        </p:txBody>
      </p:sp>
      <p:sp>
        <p:nvSpPr>
          <p:cNvPr id="23" name="TextBox 22"/>
          <p:cNvSpPr txBox="1"/>
          <p:nvPr/>
        </p:nvSpPr>
        <p:spPr>
          <a:xfrm>
            <a:off x="9280012" y="1603039"/>
            <a:ext cx="138508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Район дороги </a:t>
            </a:r>
            <a:r>
              <a:rPr lang="en-US" sz="600" dirty="0" smtClean="0"/>
              <a:t>Orchard</a:t>
            </a:r>
            <a:endParaRPr lang="ru-RU" sz="600" dirty="0"/>
          </a:p>
        </p:txBody>
      </p:sp>
      <p:sp>
        <p:nvSpPr>
          <p:cNvPr id="24" name="TextBox 23"/>
          <p:cNvSpPr txBox="1"/>
          <p:nvPr/>
        </p:nvSpPr>
        <p:spPr>
          <a:xfrm>
            <a:off x="6036713" y="1971084"/>
            <a:ext cx="5775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err="1" smtClean="0"/>
              <a:t>Пн-Пт</a:t>
            </a:r>
            <a:endParaRPr lang="ru-RU" sz="600" dirty="0"/>
          </a:p>
        </p:txBody>
      </p:sp>
      <p:sp>
        <p:nvSpPr>
          <p:cNvPr id="25" name="TextBox 24"/>
          <p:cNvSpPr txBox="1"/>
          <p:nvPr/>
        </p:nvSpPr>
        <p:spPr>
          <a:xfrm>
            <a:off x="6005210" y="2314195"/>
            <a:ext cx="62419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err="1" smtClean="0"/>
              <a:t>Сб</a:t>
            </a:r>
            <a:endParaRPr lang="ru-RU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0908" y="1975886"/>
            <a:ext cx="8036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12:00-20:00</a:t>
            </a:r>
            <a:endParaRPr lang="ru-RU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8293212" y="1951552"/>
            <a:ext cx="8507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8:00-10:00</a:t>
            </a:r>
            <a:endParaRPr lang="ru-RU" sz="600" dirty="0"/>
          </a:p>
          <a:p>
            <a:r>
              <a:rPr lang="ru-RU" sz="600" dirty="0"/>
              <a:t>12:00-19:00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5572" y="1951552"/>
            <a:ext cx="8082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8:00-10:00</a:t>
            </a:r>
          </a:p>
          <a:p>
            <a:r>
              <a:rPr lang="ru-RU" sz="600" dirty="0" smtClean="0"/>
              <a:t>12:00-19:00</a:t>
            </a:r>
            <a:endParaRPr lang="ru-RU" sz="600" dirty="0"/>
          </a:p>
        </p:txBody>
      </p:sp>
      <p:sp>
        <p:nvSpPr>
          <p:cNvPr id="30" name="TextBox 29"/>
          <p:cNvSpPr txBox="1"/>
          <p:nvPr/>
        </p:nvSpPr>
        <p:spPr>
          <a:xfrm>
            <a:off x="6743609" y="2304751"/>
            <a:ext cx="62419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Нет</a:t>
            </a:r>
            <a:endParaRPr lang="ru-RU" sz="6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5175" y="2303068"/>
            <a:ext cx="62419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Нет</a:t>
            </a:r>
            <a:endParaRPr lang="ru-RU" sz="600" dirty="0"/>
          </a:p>
        </p:txBody>
      </p:sp>
      <p:sp>
        <p:nvSpPr>
          <p:cNvPr id="32" name="TextBox 31"/>
          <p:cNvSpPr txBox="1"/>
          <p:nvPr/>
        </p:nvSpPr>
        <p:spPr>
          <a:xfrm>
            <a:off x="9315032" y="2314195"/>
            <a:ext cx="8957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12:00-20:00</a:t>
            </a:r>
            <a:endParaRPr lang="ru-RU" sz="600" dirty="0"/>
          </a:p>
        </p:txBody>
      </p:sp>
      <p:sp>
        <p:nvSpPr>
          <p:cNvPr id="33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5970" y="645911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65" y="421639"/>
            <a:ext cx="106114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-190" dirty="0" smtClean="0"/>
              <a:t>Дорожная ситуация после внедрения отдельной платной системы на участке </a:t>
            </a:r>
            <a:r>
              <a:rPr sz="3200" spc="-204" dirty="0" smtClean="0"/>
              <a:t>Orchard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783968" y="1209187"/>
            <a:ext cx="5629258" cy="1685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948" y="1505203"/>
            <a:ext cx="4398010" cy="229870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3380" marR="5080" indent="-360680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374015" algn="l"/>
              </a:tabLst>
            </a:pPr>
            <a:r>
              <a:rPr lang="ru-RU" sz="2400" spc="-190" dirty="0" smtClean="0"/>
              <a:t>После </a:t>
            </a:r>
            <a:r>
              <a:rPr lang="ru-RU" sz="2400" spc="-190" dirty="0"/>
              <a:t>внедрения отдельной платной системы на участке </a:t>
            </a:r>
            <a:r>
              <a:rPr lang="ru-RU" sz="2400" spc="-204" dirty="0" err="1" smtClean="0"/>
              <a:t>Orchard</a:t>
            </a:r>
            <a:r>
              <a:rPr lang="ru-RU" sz="2400" spc="-204" dirty="0" smtClean="0"/>
              <a:t> дорожная нагрузка снизилась на 36-39%</a:t>
            </a:r>
            <a:endParaRPr sz="2400" dirty="0">
              <a:latin typeface="Arial"/>
              <a:cs typeface="Arial"/>
            </a:endParaRPr>
          </a:p>
          <a:p>
            <a:pPr marL="731520" marR="41910" indent="-358140">
              <a:lnSpc>
                <a:spcPts val="2160"/>
              </a:lnSpc>
              <a:spcBef>
                <a:spcPts val="530"/>
              </a:spcBef>
              <a:tabLst>
                <a:tab pos="731520" algn="l"/>
              </a:tabLst>
            </a:pPr>
            <a:r>
              <a:rPr sz="2000" spc="-55" dirty="0">
                <a:latin typeface="Arial"/>
                <a:cs typeface="Arial"/>
              </a:rPr>
              <a:t>-	</a:t>
            </a:r>
            <a:r>
              <a:rPr lang="ru-RU" sz="2000" spc="-55" dirty="0" smtClean="0">
                <a:latin typeface="Arial"/>
                <a:cs typeface="Arial"/>
              </a:rPr>
              <a:t>Доля прямого движения сократилась с 38% до </a:t>
            </a:r>
            <a:r>
              <a:rPr sz="2000" spc="-130" dirty="0" smtClean="0">
                <a:latin typeface="Arial"/>
                <a:cs typeface="Arial"/>
              </a:rPr>
              <a:t>28-29</a:t>
            </a:r>
            <a:r>
              <a:rPr sz="2000" spc="-130" dirty="0">
                <a:latin typeface="Arial"/>
                <a:cs typeface="Arial"/>
              </a:rPr>
              <a:t>%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lang="ru-RU" sz="2000" spc="-150" dirty="0" smtClean="0">
                <a:latin typeface="Arial"/>
                <a:cs typeface="Arial"/>
              </a:rPr>
              <a:t>от всего количества автомобилистов</a:t>
            </a:r>
            <a:endParaRPr sz="2000" spc="-1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64623" y="2516123"/>
            <a:ext cx="1664335" cy="349250"/>
          </a:xfrm>
          <a:custGeom>
            <a:avLst/>
            <a:gdLst/>
            <a:ahLst/>
            <a:cxnLst/>
            <a:rect l="l" t="t" r="r" b="b"/>
            <a:pathLst>
              <a:path w="1664334" h="349250">
                <a:moveTo>
                  <a:pt x="0" y="348996"/>
                </a:moveTo>
                <a:lnTo>
                  <a:pt x="1664207" y="348996"/>
                </a:lnTo>
                <a:lnTo>
                  <a:pt x="1664207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99FFCC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64623" y="2516123"/>
            <a:ext cx="1664335" cy="349250"/>
          </a:xfrm>
          <a:custGeom>
            <a:avLst/>
            <a:gdLst/>
            <a:ahLst/>
            <a:cxnLst/>
            <a:rect l="l" t="t" r="r" b="b"/>
            <a:pathLst>
              <a:path w="1664334" h="349250">
                <a:moveTo>
                  <a:pt x="0" y="348996"/>
                </a:moveTo>
                <a:lnTo>
                  <a:pt x="1664207" y="348996"/>
                </a:lnTo>
                <a:lnTo>
                  <a:pt x="1664207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ln w="12192">
            <a:solidFill>
              <a:srgbClr val="99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1992" y="3023273"/>
            <a:ext cx="4951182" cy="354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70847" y="103124"/>
            <a:ext cx="30970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2378" y="1043234"/>
            <a:ext cx="5232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Таб. 2: Изменения дорожного потока в районе </a:t>
            </a:r>
            <a:r>
              <a:rPr lang="en-US" sz="1400" dirty="0" smtClean="0"/>
              <a:t>Orchard </a:t>
            </a:r>
            <a:r>
              <a:rPr lang="ru-RU" sz="1400" dirty="0" smtClean="0"/>
              <a:t>по будням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1386159"/>
            <a:ext cx="838200" cy="2616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Время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8414892" y="1399288"/>
            <a:ext cx="838200" cy="2616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До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462713" y="1399983"/>
            <a:ext cx="838200" cy="2616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05/10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0468775" y="1399288"/>
            <a:ext cx="838200" cy="2616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05/11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4893" y="1399288"/>
            <a:ext cx="1260377" cy="2616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Начальная ставка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00" y="3074301"/>
            <a:ext cx="4722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Прямое движение по дороге </a:t>
            </a:r>
            <a:r>
              <a:rPr lang="en-US" sz="1200" dirty="0" smtClean="0"/>
              <a:t>Orchard (</a:t>
            </a:r>
            <a:r>
              <a:rPr lang="ru-RU" sz="1200" dirty="0" smtClean="0"/>
              <a:t>вечером в будние дни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24004" y="6413078"/>
            <a:ext cx="48472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Таб. 4: Прямое движение по дороге </a:t>
            </a:r>
            <a:r>
              <a:rPr lang="en-US" sz="1200" b="1" dirty="0" smtClean="0"/>
              <a:t>Orchard (</a:t>
            </a:r>
            <a:r>
              <a:rPr lang="ru-RU" sz="1200" b="1" dirty="0" smtClean="0"/>
              <a:t>вечером в будние дни</a:t>
            </a:r>
            <a:r>
              <a:rPr lang="en-US" sz="1200" b="1" dirty="0" smtClean="0"/>
              <a:t>)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0915" y="5969982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До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995792" y="6011308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05/10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9120466" y="6007676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05/11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23080" y="4594939"/>
            <a:ext cx="64140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 smtClean="0"/>
              <a:t>Прямое движение</a:t>
            </a:r>
          </a:p>
          <a:p>
            <a:r>
              <a:rPr lang="ru-RU" sz="400" dirty="0" smtClean="0"/>
              <a:t>Движение по дороге</a:t>
            </a:r>
            <a:endParaRPr lang="ru-RU" sz="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76" y="405765"/>
            <a:ext cx="10626090" cy="169661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ts val="4210"/>
              </a:lnSpc>
              <a:spcBef>
                <a:spcPts val="630"/>
              </a:spcBef>
            </a:pPr>
            <a:r>
              <a:rPr lang="ru-RU" spc="-185" dirty="0" smtClean="0"/>
              <a:t>В основе </a:t>
            </a:r>
            <a:r>
              <a:rPr lang="ru-RU" spc="-185" dirty="0" err="1" smtClean="0"/>
              <a:t>ЭСОПа</a:t>
            </a:r>
            <a:r>
              <a:rPr lang="ru-RU" spc="-185" dirty="0" smtClean="0"/>
              <a:t> следующего поколения – технология спутниковой системы глобальной навигации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278384" y="2171445"/>
            <a:ext cx="4293616" cy="4055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3380" indent="-360680">
              <a:lnSpc>
                <a:spcPts val="2375"/>
              </a:lnSpc>
              <a:spcBef>
                <a:spcPts val="9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200" spc="-120" dirty="0" smtClean="0">
                <a:latin typeface="Arial"/>
                <a:cs typeface="Arial"/>
              </a:rPr>
              <a:t>Нет необходимости в расчетных дисплеях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73380" marR="5080" indent="-360680">
              <a:lnSpc>
                <a:spcPts val="2110"/>
              </a:lnSpc>
              <a:spcBef>
                <a:spcPts val="157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200" spc="-65" dirty="0" smtClean="0">
                <a:latin typeface="Arial"/>
                <a:cs typeface="Arial"/>
              </a:rPr>
              <a:t>Новые возможности и гибкий подход:</a:t>
            </a:r>
            <a:endParaRPr sz="2200" dirty="0">
              <a:latin typeface="Arial"/>
              <a:cs typeface="Arial"/>
            </a:endParaRPr>
          </a:p>
          <a:p>
            <a:pPr marL="731520" lvl="1" indent="-358140">
              <a:lnSpc>
                <a:spcPct val="100000"/>
              </a:lnSpc>
              <a:spcBef>
                <a:spcPts val="57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1900" spc="-105" dirty="0" smtClean="0">
                <a:latin typeface="Arial"/>
                <a:cs typeface="Arial"/>
              </a:rPr>
              <a:t>Дистанционное регулирование размера оплаты проезда </a:t>
            </a:r>
            <a:endParaRPr sz="1900" dirty="0">
              <a:latin typeface="Arial"/>
              <a:cs typeface="Arial"/>
            </a:endParaRPr>
          </a:p>
          <a:p>
            <a:pPr marL="731520" marR="246379" lvl="1" indent="-358140">
              <a:lnSpc>
                <a:spcPct val="80000"/>
              </a:lnSpc>
              <a:spcBef>
                <a:spcPts val="1000"/>
              </a:spcBef>
              <a:buChar char="-"/>
              <a:tabLst>
                <a:tab pos="731520" algn="l"/>
                <a:tab pos="732155" algn="l"/>
              </a:tabLst>
            </a:pPr>
            <a:r>
              <a:rPr lang="ru-RU" sz="1900" spc="-85" dirty="0" smtClean="0">
                <a:latin typeface="Arial"/>
                <a:cs typeface="Arial"/>
              </a:rPr>
              <a:t>Получение информации в режиме реального времени</a:t>
            </a:r>
            <a:endParaRPr sz="19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-"/>
            </a:pPr>
            <a:endParaRPr sz="19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1650" dirty="0">
              <a:latin typeface="Times New Roman"/>
              <a:cs typeface="Times New Roman"/>
            </a:endParaRPr>
          </a:p>
          <a:p>
            <a:pPr marL="373380" marR="38735" indent="-360680">
              <a:lnSpc>
                <a:spcPct val="80000"/>
              </a:lnSpc>
              <a:buChar char="•"/>
              <a:tabLst>
                <a:tab pos="373380" algn="l"/>
                <a:tab pos="374015" algn="l"/>
              </a:tabLst>
            </a:pPr>
            <a:r>
              <a:rPr lang="ru-RU" sz="2200" spc="-80" dirty="0" smtClean="0">
                <a:latin typeface="Arial"/>
                <a:cs typeface="Arial"/>
              </a:rPr>
              <a:t>Планируется начать замену действующей системы с 2020 г.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3940" y="2278379"/>
            <a:ext cx="7132319" cy="415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27306" y="650483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70847" y="103124"/>
            <a:ext cx="29687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667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Центральная компьютерная система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038600"/>
            <a:ext cx="9906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Система, подключенная к камерам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0600" y="4199372"/>
            <a:ext cx="109347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Изменения оплаты в зависимости от условий дорожного движения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864375" y="2730025"/>
            <a:ext cx="15240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Спутники</a:t>
            </a:r>
          </a:p>
          <a:p>
            <a:r>
              <a:rPr lang="ru-RU" sz="900" dirty="0" smtClean="0"/>
              <a:t>предоставляют данные о местоположении машины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9986011" y="5271591"/>
            <a:ext cx="200024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Сбор </a:t>
            </a:r>
            <a:r>
              <a:rPr lang="ru-RU" sz="1400" dirty="0" smtClean="0"/>
              <a:t>полной информации об условиях дорожной ситуации в режиме реального времени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9384" y="1320911"/>
            <a:ext cx="4316055" cy="418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26" y="492328"/>
            <a:ext cx="572833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85" dirty="0" smtClean="0"/>
              <a:t>ЭСОП нового поколения к </a:t>
            </a:r>
            <a:r>
              <a:rPr spc="-215" dirty="0" smtClean="0"/>
              <a:t>2020</a:t>
            </a:r>
            <a:r>
              <a:rPr lang="ru-RU" spc="-215" dirty="0" smtClean="0"/>
              <a:t> г.</a:t>
            </a:r>
            <a:endParaRPr spc="-215" dirty="0"/>
          </a:p>
        </p:txBody>
      </p:sp>
      <p:sp>
        <p:nvSpPr>
          <p:cNvPr id="4" name="object 4"/>
          <p:cNvSpPr txBox="1"/>
          <p:nvPr/>
        </p:nvSpPr>
        <p:spPr>
          <a:xfrm>
            <a:off x="522833" y="2200097"/>
            <a:ext cx="4116704" cy="359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indent="-362585">
              <a:lnSpc>
                <a:spcPts val="2735"/>
              </a:lnSpc>
              <a:spcBef>
                <a:spcPts val="100"/>
              </a:spcBef>
              <a:buChar char="•"/>
              <a:tabLst>
                <a:tab pos="375285" algn="l"/>
                <a:tab pos="375920" algn="l"/>
              </a:tabLst>
            </a:pPr>
            <a:r>
              <a:rPr lang="ru-RU" sz="2400" spc="-85" dirty="0" smtClean="0">
                <a:latin typeface="Arial"/>
                <a:cs typeface="Arial"/>
              </a:rPr>
              <a:t>Тендер на создание ЭСОП нового поколения разыгран в феврале 2016 года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75285" indent="-362585">
              <a:lnSpc>
                <a:spcPts val="2735"/>
              </a:lnSpc>
              <a:spcBef>
                <a:spcPts val="1550"/>
              </a:spcBef>
              <a:buChar char="•"/>
              <a:tabLst>
                <a:tab pos="375285" algn="l"/>
                <a:tab pos="375920" algn="l"/>
              </a:tabLst>
            </a:pPr>
            <a:r>
              <a:rPr lang="ru-RU" sz="2400" spc="-80" dirty="0" smtClean="0">
                <a:latin typeface="Arial"/>
                <a:cs typeface="Arial"/>
              </a:rPr>
              <a:t>В данный момент вносятся корректировки в систему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75285" marR="5080" indent="-362585">
              <a:lnSpc>
                <a:spcPts val="2590"/>
              </a:lnSpc>
              <a:spcBef>
                <a:spcPts val="1875"/>
              </a:spcBef>
              <a:buChar char="•"/>
              <a:tabLst>
                <a:tab pos="375285" algn="l"/>
                <a:tab pos="375920" algn="l"/>
              </a:tabLst>
            </a:pPr>
            <a:r>
              <a:rPr lang="ru-RU" sz="2400" spc="-145" dirty="0" smtClean="0">
                <a:latin typeface="Arial"/>
                <a:cs typeface="Arial"/>
              </a:rPr>
              <a:t>Постепенное внедрение с 2020 г.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7306" y="650483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7164" y="2767582"/>
            <a:ext cx="4433316" cy="397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D9C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0847" y="54864"/>
            <a:ext cx="3061970" cy="460375"/>
          </a:xfrm>
          <a:custGeom>
            <a:avLst/>
            <a:gdLst/>
            <a:ahLst/>
            <a:cxnLst/>
            <a:rect l="l" t="t" r="r" b="b"/>
            <a:pathLst>
              <a:path w="3061970" h="460375">
                <a:moveTo>
                  <a:pt x="0" y="460247"/>
                </a:moveTo>
                <a:lnTo>
                  <a:pt x="3061716" y="460247"/>
                </a:lnTo>
                <a:lnTo>
                  <a:pt x="3061716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ln w="12191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87955" y="103124"/>
            <a:ext cx="304486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20" dirty="0" smtClean="0">
                <a:solidFill>
                  <a:srgbClr val="585858"/>
                </a:solidFill>
                <a:latin typeface="Arial"/>
                <a:cs typeface="Arial"/>
              </a:rPr>
              <a:t>Ограничения использования транспорта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427990"/>
            <a:ext cx="70948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smtClean="0"/>
              <a:t>Введение</a:t>
            </a:r>
            <a:r>
              <a:rPr spc="-105" dirty="0" smtClean="0"/>
              <a:t>:</a:t>
            </a:r>
            <a:r>
              <a:rPr lang="ru-RU" spc="-105" dirty="0" smtClean="0"/>
              <a:t> общая информация</a:t>
            </a:r>
            <a:endParaRPr spc="-210" dirty="0"/>
          </a:p>
        </p:txBody>
      </p:sp>
      <p:sp>
        <p:nvSpPr>
          <p:cNvPr id="3" name="object 3"/>
          <p:cNvSpPr txBox="1"/>
          <p:nvPr/>
        </p:nvSpPr>
        <p:spPr>
          <a:xfrm>
            <a:off x="6195821" y="4477257"/>
            <a:ext cx="5972112" cy="217508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3380" marR="5080" indent="-360680">
              <a:lnSpc>
                <a:spcPct val="90100"/>
              </a:lnSpc>
              <a:spcBef>
                <a:spcPts val="38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60" dirty="0" smtClean="0">
                <a:solidFill>
                  <a:srgbClr val="585858"/>
                </a:solidFill>
                <a:latin typeface="Arial"/>
                <a:cs typeface="Arial"/>
              </a:rPr>
              <a:t>Спрос на поездки растет</a:t>
            </a:r>
            <a:r>
              <a:rPr sz="2400" spc="-75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2400" spc="-75" dirty="0" smtClean="0">
                <a:solidFill>
                  <a:srgbClr val="585858"/>
                </a:solidFill>
                <a:latin typeface="Arial"/>
                <a:cs typeface="Arial"/>
              </a:rPr>
              <a:t>ожидаемый процент роста в течение периода 2016-2035 гг. – </a:t>
            </a:r>
            <a:r>
              <a:rPr sz="2400" spc="-225" dirty="0" smtClean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r>
              <a:rPr lang="ru-RU" sz="2400" spc="-225" dirty="0" smtClean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endParaRPr sz="2400" dirty="0">
              <a:latin typeface="Arial"/>
              <a:cs typeface="Arial"/>
            </a:endParaRPr>
          </a:p>
          <a:p>
            <a:pPr marL="373380" marR="68580" indent="-360680">
              <a:lnSpc>
                <a:spcPts val="2590"/>
              </a:lnSpc>
              <a:spcBef>
                <a:spcPts val="104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Земля чрезвычайно ценится</a:t>
            </a:r>
            <a:r>
              <a:rPr sz="2400" spc="-150" dirty="0" smtClean="0">
                <a:solidFill>
                  <a:srgbClr val="585858"/>
                </a:solidFill>
                <a:latin typeface="Arial"/>
                <a:cs typeface="Arial"/>
              </a:rPr>
              <a:t>: 12</a:t>
            </a:r>
            <a:r>
              <a:rPr sz="2400" spc="-150" dirty="0">
                <a:solidFill>
                  <a:srgbClr val="585858"/>
                </a:solidFill>
                <a:latin typeface="Arial"/>
                <a:cs typeface="Arial"/>
              </a:rPr>
              <a:t>% </a:t>
            </a: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площади уже занято дорогами</a:t>
            </a:r>
            <a:r>
              <a:rPr sz="2400" spc="-15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ru-RU" sz="2400" spc="-150" dirty="0" smtClean="0">
                <a:solidFill>
                  <a:srgbClr val="585858"/>
                </a:solidFill>
                <a:latin typeface="Arial"/>
                <a:cs typeface="Arial"/>
              </a:rPr>
              <a:t>устойчивая мобильность – ключ  к  развитию будущего</a:t>
            </a:r>
            <a:endParaRPr sz="2400" spc="-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7030" y="6449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14" y="5355132"/>
            <a:ext cx="52025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ru-RU" sz="2400" spc="-145" dirty="0" smtClean="0">
                <a:solidFill>
                  <a:srgbClr val="585858"/>
                </a:solidFill>
                <a:latin typeface="Arial"/>
                <a:cs typeface="Arial"/>
              </a:rPr>
              <a:t>Сингапур – одна из самых густонаселенных стран в мире: </a:t>
            </a:r>
            <a:r>
              <a:rPr sz="2400" spc="-114" dirty="0" smtClean="0">
                <a:solidFill>
                  <a:srgbClr val="585858"/>
                </a:solidFill>
                <a:latin typeface="Arial"/>
                <a:cs typeface="Arial"/>
              </a:rPr>
              <a:t>5,639</a:t>
            </a:r>
            <a:r>
              <a:rPr lang="ru-RU" sz="2400" spc="-114" dirty="0" smtClean="0">
                <a:solidFill>
                  <a:srgbClr val="585858"/>
                </a:solidFill>
                <a:latin typeface="Arial"/>
                <a:cs typeface="Arial"/>
              </a:rPr>
              <a:t>,000</a:t>
            </a:r>
            <a:r>
              <a:rPr sz="2400" spc="-114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14" dirty="0" smtClean="0">
                <a:solidFill>
                  <a:srgbClr val="585858"/>
                </a:solidFill>
                <a:latin typeface="Arial"/>
                <a:cs typeface="Arial"/>
              </a:rPr>
              <a:t>людей проживают на площади </a:t>
            </a:r>
            <a:r>
              <a:rPr sz="2400" spc="-105" dirty="0" smtClean="0">
                <a:solidFill>
                  <a:srgbClr val="585858"/>
                </a:solidFill>
                <a:latin typeface="Arial"/>
                <a:cs typeface="Arial"/>
              </a:rPr>
              <a:t>724.2</a:t>
            </a:r>
            <a:r>
              <a:rPr lang="ru-RU" sz="2400" spc="-105" dirty="0" smtClean="0">
                <a:solidFill>
                  <a:srgbClr val="585858"/>
                </a:solidFill>
                <a:latin typeface="Arial"/>
                <a:cs typeface="Arial"/>
              </a:rPr>
              <a:t>км</a:t>
            </a:r>
            <a:r>
              <a:rPr sz="2400" spc="-157" baseline="24305" dirty="0" smtClean="0">
                <a:solidFill>
                  <a:srgbClr val="585858"/>
                </a:solidFill>
                <a:latin typeface="Arial"/>
                <a:cs typeface="Arial"/>
              </a:rPr>
              <a:t>2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544" y="1362455"/>
            <a:ext cx="6560820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3828" y="1630679"/>
            <a:ext cx="5593080" cy="32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69764" y="152826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Районы с высокой плотностью застройки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950282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деловой район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0984" y="180526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млн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2496005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млн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992467" y="2166978"/>
            <a:ext cx="17423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увеличение на 50%</a:t>
            </a:r>
            <a:endParaRPr lang="ru-RU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6" y="0"/>
            <a:ext cx="998982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662381"/>
            <a:ext cx="800272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smtClean="0"/>
              <a:t>Введение</a:t>
            </a:r>
            <a:r>
              <a:rPr spc="-105" dirty="0" smtClean="0"/>
              <a:t>:</a:t>
            </a:r>
            <a:r>
              <a:rPr lang="ru-RU" spc="-105" dirty="0" smtClean="0"/>
              <a:t> Сегодняшние проблемы</a:t>
            </a:r>
            <a:endParaRPr spc="-175" dirty="0"/>
          </a:p>
        </p:txBody>
      </p:sp>
      <p:sp>
        <p:nvSpPr>
          <p:cNvPr id="3" name="object 3"/>
          <p:cNvSpPr/>
          <p:nvPr/>
        </p:nvSpPr>
        <p:spPr>
          <a:xfrm>
            <a:off x="6181344" y="2083816"/>
            <a:ext cx="2286000" cy="2311400"/>
          </a:xfrm>
          <a:custGeom>
            <a:avLst/>
            <a:gdLst/>
            <a:ahLst/>
            <a:cxnLst/>
            <a:rect l="l" t="t" r="r" b="b"/>
            <a:pathLst>
              <a:path w="2286000" h="2311400">
                <a:moveTo>
                  <a:pt x="1333052" y="2298699"/>
                </a:moveTo>
                <a:lnTo>
                  <a:pt x="952947" y="2298699"/>
                </a:lnTo>
                <a:lnTo>
                  <a:pt x="999613" y="2311399"/>
                </a:lnTo>
                <a:lnTo>
                  <a:pt x="1286386" y="2311399"/>
                </a:lnTo>
                <a:lnTo>
                  <a:pt x="1333052" y="2298699"/>
                </a:lnTo>
                <a:close/>
              </a:path>
              <a:path w="2286000" h="2311400">
                <a:moveTo>
                  <a:pt x="1333052" y="12700"/>
                </a:moveTo>
                <a:lnTo>
                  <a:pt x="952947" y="12700"/>
                </a:lnTo>
                <a:lnTo>
                  <a:pt x="906911" y="25400"/>
                </a:lnTo>
                <a:lnTo>
                  <a:pt x="729865" y="76200"/>
                </a:lnTo>
                <a:lnTo>
                  <a:pt x="687577" y="101600"/>
                </a:lnTo>
                <a:lnTo>
                  <a:pt x="646157" y="114300"/>
                </a:lnTo>
                <a:lnTo>
                  <a:pt x="605645" y="139700"/>
                </a:lnTo>
                <a:lnTo>
                  <a:pt x="566081" y="152400"/>
                </a:lnTo>
                <a:lnTo>
                  <a:pt x="527504" y="177800"/>
                </a:lnTo>
                <a:lnTo>
                  <a:pt x="489955" y="203200"/>
                </a:lnTo>
                <a:lnTo>
                  <a:pt x="453472" y="228600"/>
                </a:lnTo>
                <a:lnTo>
                  <a:pt x="418096" y="266700"/>
                </a:lnTo>
                <a:lnTo>
                  <a:pt x="383865" y="292100"/>
                </a:lnTo>
                <a:lnTo>
                  <a:pt x="350821" y="317500"/>
                </a:lnTo>
                <a:lnTo>
                  <a:pt x="319002" y="355600"/>
                </a:lnTo>
                <a:lnTo>
                  <a:pt x="288448" y="393700"/>
                </a:lnTo>
                <a:lnTo>
                  <a:pt x="259198" y="419100"/>
                </a:lnTo>
                <a:lnTo>
                  <a:pt x="231293" y="457200"/>
                </a:lnTo>
                <a:lnTo>
                  <a:pt x="204772" y="495300"/>
                </a:lnTo>
                <a:lnTo>
                  <a:pt x="179674" y="533400"/>
                </a:lnTo>
                <a:lnTo>
                  <a:pt x="156040" y="571500"/>
                </a:lnTo>
                <a:lnTo>
                  <a:pt x="133909" y="609600"/>
                </a:lnTo>
                <a:lnTo>
                  <a:pt x="113320" y="660400"/>
                </a:lnTo>
                <a:lnTo>
                  <a:pt x="94314" y="698500"/>
                </a:lnTo>
                <a:lnTo>
                  <a:pt x="76930" y="736600"/>
                </a:lnTo>
                <a:lnTo>
                  <a:pt x="61207" y="787400"/>
                </a:lnTo>
                <a:lnTo>
                  <a:pt x="47185" y="825500"/>
                </a:lnTo>
                <a:lnTo>
                  <a:pt x="34904" y="876300"/>
                </a:lnTo>
                <a:lnTo>
                  <a:pt x="24404" y="914400"/>
                </a:lnTo>
                <a:lnTo>
                  <a:pt x="15724" y="965200"/>
                </a:lnTo>
                <a:lnTo>
                  <a:pt x="8904" y="1016000"/>
                </a:lnTo>
                <a:lnTo>
                  <a:pt x="3984" y="1066800"/>
                </a:lnTo>
                <a:lnTo>
                  <a:pt x="1002" y="1104900"/>
                </a:lnTo>
                <a:lnTo>
                  <a:pt x="0" y="1155700"/>
                </a:lnTo>
                <a:lnTo>
                  <a:pt x="1002" y="1206500"/>
                </a:lnTo>
                <a:lnTo>
                  <a:pt x="3984" y="1257300"/>
                </a:lnTo>
                <a:lnTo>
                  <a:pt x="8904" y="1308100"/>
                </a:lnTo>
                <a:lnTo>
                  <a:pt x="15724" y="1346200"/>
                </a:lnTo>
                <a:lnTo>
                  <a:pt x="24404" y="1397000"/>
                </a:lnTo>
                <a:lnTo>
                  <a:pt x="34904" y="1447800"/>
                </a:lnTo>
                <a:lnTo>
                  <a:pt x="47185" y="1485900"/>
                </a:lnTo>
                <a:lnTo>
                  <a:pt x="61207" y="1536699"/>
                </a:lnTo>
                <a:lnTo>
                  <a:pt x="76930" y="1574799"/>
                </a:lnTo>
                <a:lnTo>
                  <a:pt x="94314" y="1625599"/>
                </a:lnTo>
                <a:lnTo>
                  <a:pt x="113320" y="1663699"/>
                </a:lnTo>
                <a:lnTo>
                  <a:pt x="133909" y="1701799"/>
                </a:lnTo>
                <a:lnTo>
                  <a:pt x="156040" y="1739899"/>
                </a:lnTo>
                <a:lnTo>
                  <a:pt x="179674" y="1777999"/>
                </a:lnTo>
                <a:lnTo>
                  <a:pt x="204772" y="1816099"/>
                </a:lnTo>
                <a:lnTo>
                  <a:pt x="231293" y="1854199"/>
                </a:lnTo>
                <a:lnTo>
                  <a:pt x="259198" y="1892299"/>
                </a:lnTo>
                <a:lnTo>
                  <a:pt x="288448" y="1930399"/>
                </a:lnTo>
                <a:lnTo>
                  <a:pt x="319002" y="1955799"/>
                </a:lnTo>
                <a:lnTo>
                  <a:pt x="350821" y="1993899"/>
                </a:lnTo>
                <a:lnTo>
                  <a:pt x="383865" y="2019299"/>
                </a:lnTo>
                <a:lnTo>
                  <a:pt x="418096" y="2057399"/>
                </a:lnTo>
                <a:lnTo>
                  <a:pt x="453472" y="2082799"/>
                </a:lnTo>
                <a:lnTo>
                  <a:pt x="489955" y="2108199"/>
                </a:lnTo>
                <a:lnTo>
                  <a:pt x="527504" y="2133599"/>
                </a:lnTo>
                <a:lnTo>
                  <a:pt x="566081" y="2158999"/>
                </a:lnTo>
                <a:lnTo>
                  <a:pt x="605645" y="2184399"/>
                </a:lnTo>
                <a:lnTo>
                  <a:pt x="646157" y="2197099"/>
                </a:lnTo>
                <a:lnTo>
                  <a:pt x="687577" y="2222499"/>
                </a:lnTo>
                <a:lnTo>
                  <a:pt x="729865" y="2235199"/>
                </a:lnTo>
                <a:lnTo>
                  <a:pt x="772982" y="2260599"/>
                </a:lnTo>
                <a:lnTo>
                  <a:pt x="906911" y="2298699"/>
                </a:lnTo>
                <a:lnTo>
                  <a:pt x="1379088" y="2298699"/>
                </a:lnTo>
                <a:lnTo>
                  <a:pt x="1513017" y="2260599"/>
                </a:lnTo>
                <a:lnTo>
                  <a:pt x="1556134" y="2235199"/>
                </a:lnTo>
                <a:lnTo>
                  <a:pt x="1048802" y="2235199"/>
                </a:lnTo>
                <a:lnTo>
                  <a:pt x="1002542" y="2222499"/>
                </a:lnTo>
                <a:lnTo>
                  <a:pt x="956898" y="2222499"/>
                </a:lnTo>
                <a:lnTo>
                  <a:pt x="824101" y="2184399"/>
                </a:lnTo>
                <a:lnTo>
                  <a:pt x="739445" y="2158999"/>
                </a:lnTo>
                <a:lnTo>
                  <a:pt x="698410" y="2133599"/>
                </a:lnTo>
                <a:lnTo>
                  <a:pt x="658294" y="2120899"/>
                </a:lnTo>
                <a:lnTo>
                  <a:pt x="619141" y="2095499"/>
                </a:lnTo>
                <a:lnTo>
                  <a:pt x="580994" y="2070099"/>
                </a:lnTo>
                <a:lnTo>
                  <a:pt x="543896" y="2044699"/>
                </a:lnTo>
                <a:lnTo>
                  <a:pt x="507890" y="2019299"/>
                </a:lnTo>
                <a:lnTo>
                  <a:pt x="473020" y="1993899"/>
                </a:lnTo>
                <a:lnTo>
                  <a:pt x="439328" y="1968499"/>
                </a:lnTo>
                <a:lnTo>
                  <a:pt x="406859" y="1943099"/>
                </a:lnTo>
                <a:lnTo>
                  <a:pt x="375655" y="1904999"/>
                </a:lnTo>
                <a:lnTo>
                  <a:pt x="345759" y="1866899"/>
                </a:lnTo>
                <a:lnTo>
                  <a:pt x="317215" y="1841499"/>
                </a:lnTo>
                <a:lnTo>
                  <a:pt x="290066" y="1803399"/>
                </a:lnTo>
                <a:lnTo>
                  <a:pt x="264356" y="1765299"/>
                </a:lnTo>
                <a:lnTo>
                  <a:pt x="240126" y="1727199"/>
                </a:lnTo>
                <a:lnTo>
                  <a:pt x="217422" y="1689099"/>
                </a:lnTo>
                <a:lnTo>
                  <a:pt x="196285" y="1650999"/>
                </a:lnTo>
                <a:lnTo>
                  <a:pt x="176759" y="1612899"/>
                </a:lnTo>
                <a:lnTo>
                  <a:pt x="158888" y="1562099"/>
                </a:lnTo>
                <a:lnTo>
                  <a:pt x="142715" y="1523999"/>
                </a:lnTo>
                <a:lnTo>
                  <a:pt x="128282" y="1485900"/>
                </a:lnTo>
                <a:lnTo>
                  <a:pt x="115633" y="1435100"/>
                </a:lnTo>
                <a:lnTo>
                  <a:pt x="104812" y="1397000"/>
                </a:lnTo>
                <a:lnTo>
                  <a:pt x="95861" y="1346200"/>
                </a:lnTo>
                <a:lnTo>
                  <a:pt x="88824" y="1295400"/>
                </a:lnTo>
                <a:lnTo>
                  <a:pt x="83744" y="1257300"/>
                </a:lnTo>
                <a:lnTo>
                  <a:pt x="80665" y="1206500"/>
                </a:lnTo>
                <a:lnTo>
                  <a:pt x="79628" y="1155700"/>
                </a:lnTo>
                <a:lnTo>
                  <a:pt x="80665" y="1104900"/>
                </a:lnTo>
                <a:lnTo>
                  <a:pt x="83744" y="1066800"/>
                </a:lnTo>
                <a:lnTo>
                  <a:pt x="88824" y="1016000"/>
                </a:lnTo>
                <a:lnTo>
                  <a:pt x="95861" y="965200"/>
                </a:lnTo>
                <a:lnTo>
                  <a:pt x="104812" y="927100"/>
                </a:lnTo>
                <a:lnTo>
                  <a:pt x="115633" y="876300"/>
                </a:lnTo>
                <a:lnTo>
                  <a:pt x="128282" y="838200"/>
                </a:lnTo>
                <a:lnTo>
                  <a:pt x="142715" y="787400"/>
                </a:lnTo>
                <a:lnTo>
                  <a:pt x="158888" y="749300"/>
                </a:lnTo>
                <a:lnTo>
                  <a:pt x="176759" y="711200"/>
                </a:lnTo>
                <a:lnTo>
                  <a:pt x="196285" y="660400"/>
                </a:lnTo>
                <a:lnTo>
                  <a:pt x="217422" y="622300"/>
                </a:lnTo>
                <a:lnTo>
                  <a:pt x="240126" y="584200"/>
                </a:lnTo>
                <a:lnTo>
                  <a:pt x="264356" y="546100"/>
                </a:lnTo>
                <a:lnTo>
                  <a:pt x="290066" y="508000"/>
                </a:lnTo>
                <a:lnTo>
                  <a:pt x="317215" y="482600"/>
                </a:lnTo>
                <a:lnTo>
                  <a:pt x="345759" y="444500"/>
                </a:lnTo>
                <a:lnTo>
                  <a:pt x="375655" y="406400"/>
                </a:lnTo>
                <a:lnTo>
                  <a:pt x="406859" y="381000"/>
                </a:lnTo>
                <a:lnTo>
                  <a:pt x="439328" y="355600"/>
                </a:lnTo>
                <a:lnTo>
                  <a:pt x="473020" y="317500"/>
                </a:lnTo>
                <a:lnTo>
                  <a:pt x="507890" y="292100"/>
                </a:lnTo>
                <a:lnTo>
                  <a:pt x="543896" y="266700"/>
                </a:lnTo>
                <a:lnTo>
                  <a:pt x="580994" y="241300"/>
                </a:lnTo>
                <a:lnTo>
                  <a:pt x="619141" y="215900"/>
                </a:lnTo>
                <a:lnTo>
                  <a:pt x="658294" y="203200"/>
                </a:lnTo>
                <a:lnTo>
                  <a:pt x="698410" y="177800"/>
                </a:lnTo>
                <a:lnTo>
                  <a:pt x="739445" y="165100"/>
                </a:lnTo>
                <a:lnTo>
                  <a:pt x="781356" y="139700"/>
                </a:lnTo>
                <a:lnTo>
                  <a:pt x="911915" y="101600"/>
                </a:lnTo>
                <a:lnTo>
                  <a:pt x="956898" y="101600"/>
                </a:lnTo>
                <a:lnTo>
                  <a:pt x="1002542" y="88900"/>
                </a:lnTo>
                <a:lnTo>
                  <a:pt x="1048802" y="88900"/>
                </a:lnTo>
                <a:lnTo>
                  <a:pt x="1095636" y="76200"/>
                </a:lnTo>
                <a:lnTo>
                  <a:pt x="1556134" y="76200"/>
                </a:lnTo>
                <a:lnTo>
                  <a:pt x="1379088" y="25400"/>
                </a:lnTo>
                <a:lnTo>
                  <a:pt x="1333052" y="12700"/>
                </a:lnTo>
                <a:close/>
              </a:path>
              <a:path w="2286000" h="2311400">
                <a:moveTo>
                  <a:pt x="1556134" y="76200"/>
                </a:moveTo>
                <a:lnTo>
                  <a:pt x="1190363" y="76200"/>
                </a:lnTo>
                <a:lnTo>
                  <a:pt x="1237197" y="88900"/>
                </a:lnTo>
                <a:lnTo>
                  <a:pt x="1283457" y="88900"/>
                </a:lnTo>
                <a:lnTo>
                  <a:pt x="1329101" y="101600"/>
                </a:lnTo>
                <a:lnTo>
                  <a:pt x="1374084" y="101600"/>
                </a:lnTo>
                <a:lnTo>
                  <a:pt x="1504643" y="139700"/>
                </a:lnTo>
                <a:lnTo>
                  <a:pt x="1546554" y="165100"/>
                </a:lnTo>
                <a:lnTo>
                  <a:pt x="1587589" y="177800"/>
                </a:lnTo>
                <a:lnTo>
                  <a:pt x="1627705" y="203200"/>
                </a:lnTo>
                <a:lnTo>
                  <a:pt x="1666858" y="215900"/>
                </a:lnTo>
                <a:lnTo>
                  <a:pt x="1705005" y="241300"/>
                </a:lnTo>
                <a:lnTo>
                  <a:pt x="1742103" y="266700"/>
                </a:lnTo>
                <a:lnTo>
                  <a:pt x="1778109" y="292100"/>
                </a:lnTo>
                <a:lnTo>
                  <a:pt x="1812979" y="317500"/>
                </a:lnTo>
                <a:lnTo>
                  <a:pt x="1846671" y="355600"/>
                </a:lnTo>
                <a:lnTo>
                  <a:pt x="1879140" y="381000"/>
                </a:lnTo>
                <a:lnTo>
                  <a:pt x="1910344" y="406400"/>
                </a:lnTo>
                <a:lnTo>
                  <a:pt x="1940240" y="444500"/>
                </a:lnTo>
                <a:lnTo>
                  <a:pt x="1968784" y="482600"/>
                </a:lnTo>
                <a:lnTo>
                  <a:pt x="1995933" y="508000"/>
                </a:lnTo>
                <a:lnTo>
                  <a:pt x="2021643" y="546100"/>
                </a:lnTo>
                <a:lnTo>
                  <a:pt x="2045873" y="584200"/>
                </a:lnTo>
                <a:lnTo>
                  <a:pt x="2068577" y="622300"/>
                </a:lnTo>
                <a:lnTo>
                  <a:pt x="2089714" y="660400"/>
                </a:lnTo>
                <a:lnTo>
                  <a:pt x="2109240" y="711200"/>
                </a:lnTo>
                <a:lnTo>
                  <a:pt x="2127111" y="749300"/>
                </a:lnTo>
                <a:lnTo>
                  <a:pt x="2143284" y="787400"/>
                </a:lnTo>
                <a:lnTo>
                  <a:pt x="2157717" y="838200"/>
                </a:lnTo>
                <a:lnTo>
                  <a:pt x="2170366" y="876300"/>
                </a:lnTo>
                <a:lnTo>
                  <a:pt x="2181187" y="927100"/>
                </a:lnTo>
                <a:lnTo>
                  <a:pt x="2190138" y="965200"/>
                </a:lnTo>
                <a:lnTo>
                  <a:pt x="2197175" y="1016000"/>
                </a:lnTo>
                <a:lnTo>
                  <a:pt x="2202255" y="1066800"/>
                </a:lnTo>
                <a:lnTo>
                  <a:pt x="2205334" y="1104900"/>
                </a:lnTo>
                <a:lnTo>
                  <a:pt x="2206371" y="1155700"/>
                </a:lnTo>
                <a:lnTo>
                  <a:pt x="2205334" y="1206500"/>
                </a:lnTo>
                <a:lnTo>
                  <a:pt x="2202255" y="1257300"/>
                </a:lnTo>
                <a:lnTo>
                  <a:pt x="2197175" y="1295400"/>
                </a:lnTo>
                <a:lnTo>
                  <a:pt x="2190138" y="1346200"/>
                </a:lnTo>
                <a:lnTo>
                  <a:pt x="2181187" y="1397000"/>
                </a:lnTo>
                <a:lnTo>
                  <a:pt x="2170366" y="1435100"/>
                </a:lnTo>
                <a:lnTo>
                  <a:pt x="2157717" y="1485900"/>
                </a:lnTo>
                <a:lnTo>
                  <a:pt x="2143284" y="1523999"/>
                </a:lnTo>
                <a:lnTo>
                  <a:pt x="2127111" y="1562099"/>
                </a:lnTo>
                <a:lnTo>
                  <a:pt x="2109240" y="1612899"/>
                </a:lnTo>
                <a:lnTo>
                  <a:pt x="2089714" y="1650999"/>
                </a:lnTo>
                <a:lnTo>
                  <a:pt x="2068577" y="1689099"/>
                </a:lnTo>
                <a:lnTo>
                  <a:pt x="2045873" y="1727199"/>
                </a:lnTo>
                <a:lnTo>
                  <a:pt x="2021643" y="1765299"/>
                </a:lnTo>
                <a:lnTo>
                  <a:pt x="1995933" y="1803399"/>
                </a:lnTo>
                <a:lnTo>
                  <a:pt x="1968784" y="1841499"/>
                </a:lnTo>
                <a:lnTo>
                  <a:pt x="1940240" y="1866899"/>
                </a:lnTo>
                <a:lnTo>
                  <a:pt x="1910344" y="1904999"/>
                </a:lnTo>
                <a:lnTo>
                  <a:pt x="1879140" y="1943099"/>
                </a:lnTo>
                <a:lnTo>
                  <a:pt x="1846671" y="1968499"/>
                </a:lnTo>
                <a:lnTo>
                  <a:pt x="1812979" y="1993899"/>
                </a:lnTo>
                <a:lnTo>
                  <a:pt x="1778109" y="2019299"/>
                </a:lnTo>
                <a:lnTo>
                  <a:pt x="1742103" y="2044699"/>
                </a:lnTo>
                <a:lnTo>
                  <a:pt x="1705005" y="2070099"/>
                </a:lnTo>
                <a:lnTo>
                  <a:pt x="1666858" y="2095499"/>
                </a:lnTo>
                <a:lnTo>
                  <a:pt x="1627705" y="2120899"/>
                </a:lnTo>
                <a:lnTo>
                  <a:pt x="1587589" y="2133599"/>
                </a:lnTo>
                <a:lnTo>
                  <a:pt x="1546554" y="2158999"/>
                </a:lnTo>
                <a:lnTo>
                  <a:pt x="1461898" y="2184399"/>
                </a:lnTo>
                <a:lnTo>
                  <a:pt x="1329101" y="2222499"/>
                </a:lnTo>
                <a:lnTo>
                  <a:pt x="1283457" y="2222499"/>
                </a:lnTo>
                <a:lnTo>
                  <a:pt x="1237197" y="2235199"/>
                </a:lnTo>
                <a:lnTo>
                  <a:pt x="1556134" y="2235199"/>
                </a:lnTo>
                <a:lnTo>
                  <a:pt x="1598422" y="2222499"/>
                </a:lnTo>
                <a:lnTo>
                  <a:pt x="1639842" y="2197099"/>
                </a:lnTo>
                <a:lnTo>
                  <a:pt x="1680354" y="2184399"/>
                </a:lnTo>
                <a:lnTo>
                  <a:pt x="1719918" y="2158999"/>
                </a:lnTo>
                <a:lnTo>
                  <a:pt x="1758495" y="2133599"/>
                </a:lnTo>
                <a:lnTo>
                  <a:pt x="1796044" y="2108199"/>
                </a:lnTo>
                <a:lnTo>
                  <a:pt x="1832527" y="2082799"/>
                </a:lnTo>
                <a:lnTo>
                  <a:pt x="1867903" y="2057399"/>
                </a:lnTo>
                <a:lnTo>
                  <a:pt x="1902134" y="2019299"/>
                </a:lnTo>
                <a:lnTo>
                  <a:pt x="1935178" y="1993899"/>
                </a:lnTo>
                <a:lnTo>
                  <a:pt x="1966997" y="1955799"/>
                </a:lnTo>
                <a:lnTo>
                  <a:pt x="1997551" y="1930399"/>
                </a:lnTo>
                <a:lnTo>
                  <a:pt x="2026801" y="1892299"/>
                </a:lnTo>
                <a:lnTo>
                  <a:pt x="2054706" y="1854199"/>
                </a:lnTo>
                <a:lnTo>
                  <a:pt x="2081227" y="1816099"/>
                </a:lnTo>
                <a:lnTo>
                  <a:pt x="2106325" y="1777999"/>
                </a:lnTo>
                <a:lnTo>
                  <a:pt x="2129959" y="1739899"/>
                </a:lnTo>
                <a:lnTo>
                  <a:pt x="2152090" y="1701799"/>
                </a:lnTo>
                <a:lnTo>
                  <a:pt x="2172679" y="1663699"/>
                </a:lnTo>
                <a:lnTo>
                  <a:pt x="2191685" y="1625599"/>
                </a:lnTo>
                <a:lnTo>
                  <a:pt x="2209069" y="1574799"/>
                </a:lnTo>
                <a:lnTo>
                  <a:pt x="2224792" y="1536699"/>
                </a:lnTo>
                <a:lnTo>
                  <a:pt x="2238814" y="1485900"/>
                </a:lnTo>
                <a:lnTo>
                  <a:pt x="2251095" y="1447800"/>
                </a:lnTo>
                <a:lnTo>
                  <a:pt x="2261595" y="1397000"/>
                </a:lnTo>
                <a:lnTo>
                  <a:pt x="2270275" y="1346200"/>
                </a:lnTo>
                <a:lnTo>
                  <a:pt x="2277095" y="1308100"/>
                </a:lnTo>
                <a:lnTo>
                  <a:pt x="2282015" y="1257300"/>
                </a:lnTo>
                <a:lnTo>
                  <a:pt x="2284997" y="1206500"/>
                </a:lnTo>
                <a:lnTo>
                  <a:pt x="2286000" y="1155700"/>
                </a:lnTo>
                <a:lnTo>
                  <a:pt x="2284997" y="1104900"/>
                </a:lnTo>
                <a:lnTo>
                  <a:pt x="2282015" y="1066800"/>
                </a:lnTo>
                <a:lnTo>
                  <a:pt x="2277095" y="1016000"/>
                </a:lnTo>
                <a:lnTo>
                  <a:pt x="2270275" y="965200"/>
                </a:lnTo>
                <a:lnTo>
                  <a:pt x="2261595" y="914400"/>
                </a:lnTo>
                <a:lnTo>
                  <a:pt x="2251095" y="876300"/>
                </a:lnTo>
                <a:lnTo>
                  <a:pt x="2238814" y="825500"/>
                </a:lnTo>
                <a:lnTo>
                  <a:pt x="2224792" y="787400"/>
                </a:lnTo>
                <a:lnTo>
                  <a:pt x="2209069" y="736600"/>
                </a:lnTo>
                <a:lnTo>
                  <a:pt x="2191685" y="698500"/>
                </a:lnTo>
                <a:lnTo>
                  <a:pt x="2172679" y="660400"/>
                </a:lnTo>
                <a:lnTo>
                  <a:pt x="2152090" y="609600"/>
                </a:lnTo>
                <a:lnTo>
                  <a:pt x="2129959" y="571500"/>
                </a:lnTo>
                <a:lnTo>
                  <a:pt x="2106325" y="533400"/>
                </a:lnTo>
                <a:lnTo>
                  <a:pt x="2081227" y="495300"/>
                </a:lnTo>
                <a:lnTo>
                  <a:pt x="2054706" y="457200"/>
                </a:lnTo>
                <a:lnTo>
                  <a:pt x="2026801" y="419100"/>
                </a:lnTo>
                <a:lnTo>
                  <a:pt x="1997551" y="393700"/>
                </a:lnTo>
                <a:lnTo>
                  <a:pt x="1966997" y="355600"/>
                </a:lnTo>
                <a:lnTo>
                  <a:pt x="1935178" y="317500"/>
                </a:lnTo>
                <a:lnTo>
                  <a:pt x="1902134" y="292100"/>
                </a:lnTo>
                <a:lnTo>
                  <a:pt x="1867903" y="266700"/>
                </a:lnTo>
                <a:lnTo>
                  <a:pt x="1832527" y="228600"/>
                </a:lnTo>
                <a:lnTo>
                  <a:pt x="1796044" y="203200"/>
                </a:lnTo>
                <a:lnTo>
                  <a:pt x="1758495" y="177800"/>
                </a:lnTo>
                <a:lnTo>
                  <a:pt x="1719918" y="152400"/>
                </a:lnTo>
                <a:lnTo>
                  <a:pt x="1680354" y="139700"/>
                </a:lnTo>
                <a:lnTo>
                  <a:pt x="1639842" y="114300"/>
                </a:lnTo>
                <a:lnTo>
                  <a:pt x="1598422" y="101600"/>
                </a:lnTo>
                <a:lnTo>
                  <a:pt x="1556134" y="76200"/>
                </a:lnTo>
                <a:close/>
              </a:path>
              <a:path w="2286000" h="2311400">
                <a:moveTo>
                  <a:pt x="1239128" y="0"/>
                </a:moveTo>
                <a:lnTo>
                  <a:pt x="1046871" y="0"/>
                </a:lnTo>
                <a:lnTo>
                  <a:pt x="999613" y="12700"/>
                </a:lnTo>
                <a:lnTo>
                  <a:pt x="1286386" y="12700"/>
                </a:lnTo>
                <a:lnTo>
                  <a:pt x="1239128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9" y="3666744"/>
            <a:ext cx="617220" cy="742315"/>
          </a:xfrm>
          <a:custGeom>
            <a:avLst/>
            <a:gdLst/>
            <a:ahLst/>
            <a:cxnLst/>
            <a:rect l="l" t="t" r="r" b="b"/>
            <a:pathLst>
              <a:path w="617220" h="742314">
                <a:moveTo>
                  <a:pt x="0" y="742187"/>
                </a:moveTo>
                <a:lnTo>
                  <a:pt x="617219" y="742187"/>
                </a:lnTo>
                <a:lnTo>
                  <a:pt x="617219" y="0"/>
                </a:lnTo>
                <a:lnTo>
                  <a:pt x="0" y="0"/>
                </a:lnTo>
                <a:lnTo>
                  <a:pt x="0" y="742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4455" y="2531364"/>
            <a:ext cx="2823972" cy="1854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11570" y="4539488"/>
            <a:ext cx="250380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5" dirty="0" smtClean="0">
                <a:solidFill>
                  <a:srgbClr val="767070"/>
                </a:solidFill>
                <a:latin typeface="Arial"/>
                <a:cs typeface="Arial"/>
              </a:rPr>
              <a:t>Удовлетворение потребностей различных групп населения и рост ожиданий населения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902" y="4539488"/>
            <a:ext cx="180077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70" dirty="0" smtClean="0">
                <a:solidFill>
                  <a:srgbClr val="767070"/>
                </a:solidFill>
                <a:latin typeface="Arial"/>
                <a:cs typeface="Arial"/>
              </a:rPr>
              <a:t>Ограничения в ресурсах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4904" y="2109216"/>
            <a:ext cx="2420620" cy="2362200"/>
          </a:xfrm>
          <a:custGeom>
            <a:avLst/>
            <a:gdLst/>
            <a:ahLst/>
            <a:cxnLst/>
            <a:rect l="l" t="t" r="r" b="b"/>
            <a:pathLst>
              <a:path w="2420620" h="2362200">
                <a:moveTo>
                  <a:pt x="1401650" y="2349499"/>
                </a:moveTo>
                <a:lnTo>
                  <a:pt x="1018455" y="2349499"/>
                </a:lnTo>
                <a:lnTo>
                  <a:pt x="1065551" y="2362199"/>
                </a:lnTo>
                <a:lnTo>
                  <a:pt x="1354555" y="2362199"/>
                </a:lnTo>
                <a:lnTo>
                  <a:pt x="1401650" y="2349499"/>
                </a:lnTo>
                <a:close/>
              </a:path>
              <a:path w="2420620" h="2362200">
                <a:moveTo>
                  <a:pt x="1401650" y="12700"/>
                </a:moveTo>
                <a:lnTo>
                  <a:pt x="1018455" y="12700"/>
                </a:lnTo>
                <a:lnTo>
                  <a:pt x="836394" y="63500"/>
                </a:lnTo>
                <a:lnTo>
                  <a:pt x="707501" y="101600"/>
                </a:lnTo>
                <a:lnTo>
                  <a:pt x="666187" y="127000"/>
                </a:lnTo>
                <a:lnTo>
                  <a:pt x="625758" y="152400"/>
                </a:lnTo>
                <a:lnTo>
                  <a:pt x="586251" y="165100"/>
                </a:lnTo>
                <a:lnTo>
                  <a:pt x="547702" y="190500"/>
                </a:lnTo>
                <a:lnTo>
                  <a:pt x="510146" y="215900"/>
                </a:lnTo>
                <a:lnTo>
                  <a:pt x="473621" y="241300"/>
                </a:lnTo>
                <a:lnTo>
                  <a:pt x="438162" y="266700"/>
                </a:lnTo>
                <a:lnTo>
                  <a:pt x="403805" y="304800"/>
                </a:lnTo>
                <a:lnTo>
                  <a:pt x="370586" y="330200"/>
                </a:lnTo>
                <a:lnTo>
                  <a:pt x="338542" y="368300"/>
                </a:lnTo>
                <a:lnTo>
                  <a:pt x="307709" y="393700"/>
                </a:lnTo>
                <a:lnTo>
                  <a:pt x="278123" y="431800"/>
                </a:lnTo>
                <a:lnTo>
                  <a:pt x="249820" y="469900"/>
                </a:lnTo>
                <a:lnTo>
                  <a:pt x="222836" y="495300"/>
                </a:lnTo>
                <a:lnTo>
                  <a:pt x="197207" y="533400"/>
                </a:lnTo>
                <a:lnTo>
                  <a:pt x="172970" y="571500"/>
                </a:lnTo>
                <a:lnTo>
                  <a:pt x="150161" y="609600"/>
                </a:lnTo>
                <a:lnTo>
                  <a:pt x="128815" y="647700"/>
                </a:lnTo>
                <a:lnTo>
                  <a:pt x="108969" y="698500"/>
                </a:lnTo>
                <a:lnTo>
                  <a:pt x="90660" y="736600"/>
                </a:lnTo>
                <a:lnTo>
                  <a:pt x="73922" y="774700"/>
                </a:lnTo>
                <a:lnTo>
                  <a:pt x="58793" y="812800"/>
                </a:lnTo>
                <a:lnTo>
                  <a:pt x="45309" y="863600"/>
                </a:lnTo>
                <a:lnTo>
                  <a:pt x="33505" y="901700"/>
                </a:lnTo>
                <a:lnTo>
                  <a:pt x="23418" y="952500"/>
                </a:lnTo>
                <a:lnTo>
                  <a:pt x="15083" y="990600"/>
                </a:lnTo>
                <a:lnTo>
                  <a:pt x="8538" y="1041400"/>
                </a:lnTo>
                <a:lnTo>
                  <a:pt x="3819" y="1092200"/>
                </a:lnTo>
                <a:lnTo>
                  <a:pt x="960" y="1143000"/>
                </a:lnTo>
                <a:lnTo>
                  <a:pt x="0" y="1181100"/>
                </a:lnTo>
                <a:lnTo>
                  <a:pt x="960" y="1231900"/>
                </a:lnTo>
                <a:lnTo>
                  <a:pt x="3819" y="1282700"/>
                </a:lnTo>
                <a:lnTo>
                  <a:pt x="8538" y="1320800"/>
                </a:lnTo>
                <a:lnTo>
                  <a:pt x="15083" y="1371600"/>
                </a:lnTo>
                <a:lnTo>
                  <a:pt x="23418" y="1422400"/>
                </a:lnTo>
                <a:lnTo>
                  <a:pt x="33505" y="1460500"/>
                </a:lnTo>
                <a:lnTo>
                  <a:pt x="45309" y="1511299"/>
                </a:lnTo>
                <a:lnTo>
                  <a:pt x="58793" y="1549399"/>
                </a:lnTo>
                <a:lnTo>
                  <a:pt x="73922" y="1587499"/>
                </a:lnTo>
                <a:lnTo>
                  <a:pt x="90660" y="1638299"/>
                </a:lnTo>
                <a:lnTo>
                  <a:pt x="108969" y="1676399"/>
                </a:lnTo>
                <a:lnTo>
                  <a:pt x="128815" y="1714499"/>
                </a:lnTo>
                <a:lnTo>
                  <a:pt x="150161" y="1752599"/>
                </a:lnTo>
                <a:lnTo>
                  <a:pt x="172970" y="1790699"/>
                </a:lnTo>
                <a:lnTo>
                  <a:pt x="197207" y="1828799"/>
                </a:lnTo>
                <a:lnTo>
                  <a:pt x="222836" y="1866899"/>
                </a:lnTo>
                <a:lnTo>
                  <a:pt x="249820" y="1904999"/>
                </a:lnTo>
                <a:lnTo>
                  <a:pt x="278123" y="1943099"/>
                </a:lnTo>
                <a:lnTo>
                  <a:pt x="307709" y="1968499"/>
                </a:lnTo>
                <a:lnTo>
                  <a:pt x="338542" y="2006599"/>
                </a:lnTo>
                <a:lnTo>
                  <a:pt x="370586" y="2031999"/>
                </a:lnTo>
                <a:lnTo>
                  <a:pt x="403805" y="2070099"/>
                </a:lnTo>
                <a:lnTo>
                  <a:pt x="438162" y="2095499"/>
                </a:lnTo>
                <a:lnTo>
                  <a:pt x="473621" y="2120899"/>
                </a:lnTo>
                <a:lnTo>
                  <a:pt x="510146" y="2146299"/>
                </a:lnTo>
                <a:lnTo>
                  <a:pt x="547702" y="2171699"/>
                </a:lnTo>
                <a:lnTo>
                  <a:pt x="586251" y="2197099"/>
                </a:lnTo>
                <a:lnTo>
                  <a:pt x="625758" y="2222499"/>
                </a:lnTo>
                <a:lnTo>
                  <a:pt x="666187" y="2247899"/>
                </a:lnTo>
                <a:lnTo>
                  <a:pt x="707501" y="2260599"/>
                </a:lnTo>
                <a:lnTo>
                  <a:pt x="749664" y="2285999"/>
                </a:lnTo>
                <a:lnTo>
                  <a:pt x="792640" y="2298699"/>
                </a:lnTo>
                <a:lnTo>
                  <a:pt x="971955" y="2349499"/>
                </a:lnTo>
                <a:lnTo>
                  <a:pt x="1448149" y="2349499"/>
                </a:lnTo>
                <a:lnTo>
                  <a:pt x="1627460" y="2298699"/>
                </a:lnTo>
                <a:lnTo>
                  <a:pt x="1670436" y="2285999"/>
                </a:lnTo>
                <a:lnTo>
                  <a:pt x="1691518" y="2273299"/>
                </a:lnTo>
                <a:lnTo>
                  <a:pt x="1113829" y="2273299"/>
                </a:lnTo>
                <a:lnTo>
                  <a:pt x="1066548" y="2260599"/>
                </a:lnTo>
                <a:lnTo>
                  <a:pt x="1019876" y="2260599"/>
                </a:lnTo>
                <a:lnTo>
                  <a:pt x="840128" y="2209799"/>
                </a:lnTo>
                <a:lnTo>
                  <a:pt x="755003" y="2184399"/>
                </a:lnTo>
                <a:lnTo>
                  <a:pt x="713774" y="2158999"/>
                </a:lnTo>
                <a:lnTo>
                  <a:pt x="673489" y="2133599"/>
                </a:lnTo>
                <a:lnTo>
                  <a:pt x="634192" y="2120899"/>
                </a:lnTo>
                <a:lnTo>
                  <a:pt x="595923" y="2095499"/>
                </a:lnTo>
                <a:lnTo>
                  <a:pt x="558724" y="2070099"/>
                </a:lnTo>
                <a:lnTo>
                  <a:pt x="522638" y="2044699"/>
                </a:lnTo>
                <a:lnTo>
                  <a:pt x="487706" y="2019299"/>
                </a:lnTo>
                <a:lnTo>
                  <a:pt x="453970" y="1981199"/>
                </a:lnTo>
                <a:lnTo>
                  <a:pt x="421471" y="1955799"/>
                </a:lnTo>
                <a:lnTo>
                  <a:pt x="390252" y="1917699"/>
                </a:lnTo>
                <a:lnTo>
                  <a:pt x="360355" y="1892299"/>
                </a:lnTo>
                <a:lnTo>
                  <a:pt x="331821" y="1854199"/>
                </a:lnTo>
                <a:lnTo>
                  <a:pt x="304692" y="1816099"/>
                </a:lnTo>
                <a:lnTo>
                  <a:pt x="279010" y="1777999"/>
                </a:lnTo>
                <a:lnTo>
                  <a:pt x="254817" y="1752599"/>
                </a:lnTo>
                <a:lnTo>
                  <a:pt x="232155" y="1714499"/>
                </a:lnTo>
                <a:lnTo>
                  <a:pt x="211065" y="1663699"/>
                </a:lnTo>
                <a:lnTo>
                  <a:pt x="191589" y="1625599"/>
                </a:lnTo>
                <a:lnTo>
                  <a:pt x="173770" y="1587499"/>
                </a:lnTo>
                <a:lnTo>
                  <a:pt x="157649" y="1549399"/>
                </a:lnTo>
                <a:lnTo>
                  <a:pt x="143267" y="1498599"/>
                </a:lnTo>
                <a:lnTo>
                  <a:pt x="130668" y="1460500"/>
                </a:lnTo>
                <a:lnTo>
                  <a:pt x="119892" y="1409700"/>
                </a:lnTo>
                <a:lnTo>
                  <a:pt x="110981" y="1371600"/>
                </a:lnTo>
                <a:lnTo>
                  <a:pt x="103978" y="1320800"/>
                </a:lnTo>
                <a:lnTo>
                  <a:pt x="98924" y="1282700"/>
                </a:lnTo>
                <a:lnTo>
                  <a:pt x="95861" y="1231900"/>
                </a:lnTo>
                <a:lnTo>
                  <a:pt x="94830" y="1181100"/>
                </a:lnTo>
                <a:lnTo>
                  <a:pt x="95861" y="1143000"/>
                </a:lnTo>
                <a:lnTo>
                  <a:pt x="98924" y="1092200"/>
                </a:lnTo>
                <a:lnTo>
                  <a:pt x="103978" y="1041400"/>
                </a:lnTo>
                <a:lnTo>
                  <a:pt x="110981" y="1003300"/>
                </a:lnTo>
                <a:lnTo>
                  <a:pt x="119892" y="952500"/>
                </a:lnTo>
                <a:lnTo>
                  <a:pt x="130668" y="914400"/>
                </a:lnTo>
                <a:lnTo>
                  <a:pt x="143267" y="863600"/>
                </a:lnTo>
                <a:lnTo>
                  <a:pt x="157649" y="825500"/>
                </a:lnTo>
                <a:lnTo>
                  <a:pt x="173770" y="787400"/>
                </a:lnTo>
                <a:lnTo>
                  <a:pt x="191589" y="736600"/>
                </a:lnTo>
                <a:lnTo>
                  <a:pt x="211065" y="698500"/>
                </a:lnTo>
                <a:lnTo>
                  <a:pt x="232155" y="660400"/>
                </a:lnTo>
                <a:lnTo>
                  <a:pt x="254817" y="622300"/>
                </a:lnTo>
                <a:lnTo>
                  <a:pt x="279010" y="584200"/>
                </a:lnTo>
                <a:lnTo>
                  <a:pt x="304692" y="546100"/>
                </a:lnTo>
                <a:lnTo>
                  <a:pt x="331821" y="508000"/>
                </a:lnTo>
                <a:lnTo>
                  <a:pt x="360355" y="482600"/>
                </a:lnTo>
                <a:lnTo>
                  <a:pt x="390252" y="444500"/>
                </a:lnTo>
                <a:lnTo>
                  <a:pt x="421471" y="419100"/>
                </a:lnTo>
                <a:lnTo>
                  <a:pt x="453970" y="381000"/>
                </a:lnTo>
                <a:lnTo>
                  <a:pt x="487706" y="355600"/>
                </a:lnTo>
                <a:lnTo>
                  <a:pt x="522638" y="330200"/>
                </a:lnTo>
                <a:lnTo>
                  <a:pt x="558724" y="304800"/>
                </a:lnTo>
                <a:lnTo>
                  <a:pt x="595923" y="279400"/>
                </a:lnTo>
                <a:lnTo>
                  <a:pt x="634192" y="254000"/>
                </a:lnTo>
                <a:lnTo>
                  <a:pt x="673489" y="228600"/>
                </a:lnTo>
                <a:lnTo>
                  <a:pt x="713774" y="203200"/>
                </a:lnTo>
                <a:lnTo>
                  <a:pt x="797135" y="177800"/>
                </a:lnTo>
                <a:lnTo>
                  <a:pt x="840128" y="152400"/>
                </a:lnTo>
                <a:lnTo>
                  <a:pt x="973856" y="114300"/>
                </a:lnTo>
                <a:lnTo>
                  <a:pt x="1019876" y="114300"/>
                </a:lnTo>
                <a:lnTo>
                  <a:pt x="1066548" y="101600"/>
                </a:lnTo>
                <a:lnTo>
                  <a:pt x="1161679" y="101600"/>
                </a:lnTo>
                <a:lnTo>
                  <a:pt x="1210056" y="88900"/>
                </a:lnTo>
                <a:lnTo>
                  <a:pt x="1670436" y="88900"/>
                </a:lnTo>
                <a:lnTo>
                  <a:pt x="1494016" y="38100"/>
                </a:lnTo>
                <a:lnTo>
                  <a:pt x="1401650" y="12700"/>
                </a:lnTo>
                <a:close/>
              </a:path>
              <a:path w="2420620" h="2362200">
                <a:moveTo>
                  <a:pt x="1670436" y="88900"/>
                </a:moveTo>
                <a:lnTo>
                  <a:pt x="1210056" y="88900"/>
                </a:lnTo>
                <a:lnTo>
                  <a:pt x="1258434" y="101600"/>
                </a:lnTo>
                <a:lnTo>
                  <a:pt x="1353568" y="101600"/>
                </a:lnTo>
                <a:lnTo>
                  <a:pt x="1400240" y="114300"/>
                </a:lnTo>
                <a:lnTo>
                  <a:pt x="1446260" y="114300"/>
                </a:lnTo>
                <a:lnTo>
                  <a:pt x="1579989" y="152400"/>
                </a:lnTo>
                <a:lnTo>
                  <a:pt x="1622981" y="177800"/>
                </a:lnTo>
                <a:lnTo>
                  <a:pt x="1706341" y="203200"/>
                </a:lnTo>
                <a:lnTo>
                  <a:pt x="1746624" y="228600"/>
                </a:lnTo>
                <a:lnTo>
                  <a:pt x="1785920" y="254000"/>
                </a:lnTo>
                <a:lnTo>
                  <a:pt x="1824188" y="279400"/>
                </a:lnTo>
                <a:lnTo>
                  <a:pt x="1861384" y="304800"/>
                </a:lnTo>
                <a:lnTo>
                  <a:pt x="1897469" y="330200"/>
                </a:lnTo>
                <a:lnTo>
                  <a:pt x="1932399" y="355600"/>
                </a:lnTo>
                <a:lnTo>
                  <a:pt x="1966134" y="381000"/>
                </a:lnTo>
                <a:lnTo>
                  <a:pt x="1998630" y="419100"/>
                </a:lnTo>
                <a:lnTo>
                  <a:pt x="2029847" y="444500"/>
                </a:lnTo>
                <a:lnTo>
                  <a:pt x="2059742" y="482600"/>
                </a:lnTo>
                <a:lnTo>
                  <a:pt x="2088274" y="508000"/>
                </a:lnTo>
                <a:lnTo>
                  <a:pt x="2115401" y="546100"/>
                </a:lnTo>
                <a:lnTo>
                  <a:pt x="2141081" y="584200"/>
                </a:lnTo>
                <a:lnTo>
                  <a:pt x="2165272" y="622300"/>
                </a:lnTo>
                <a:lnTo>
                  <a:pt x="2187933" y="660400"/>
                </a:lnTo>
                <a:lnTo>
                  <a:pt x="2209020" y="698500"/>
                </a:lnTo>
                <a:lnTo>
                  <a:pt x="2228494" y="736600"/>
                </a:lnTo>
                <a:lnTo>
                  <a:pt x="2246312" y="787400"/>
                </a:lnTo>
                <a:lnTo>
                  <a:pt x="2262431" y="825500"/>
                </a:lnTo>
                <a:lnTo>
                  <a:pt x="2276811" y="863600"/>
                </a:lnTo>
                <a:lnTo>
                  <a:pt x="2289409" y="914400"/>
                </a:lnTo>
                <a:lnTo>
                  <a:pt x="2300184" y="952500"/>
                </a:lnTo>
                <a:lnTo>
                  <a:pt x="2309094" y="1003300"/>
                </a:lnTo>
                <a:lnTo>
                  <a:pt x="2316096" y="1041400"/>
                </a:lnTo>
                <a:lnTo>
                  <a:pt x="2321149" y="1092200"/>
                </a:lnTo>
                <a:lnTo>
                  <a:pt x="2324212" y="1143000"/>
                </a:lnTo>
                <a:lnTo>
                  <a:pt x="2325243" y="1181100"/>
                </a:lnTo>
                <a:lnTo>
                  <a:pt x="2324212" y="1231900"/>
                </a:lnTo>
                <a:lnTo>
                  <a:pt x="2321149" y="1282700"/>
                </a:lnTo>
                <a:lnTo>
                  <a:pt x="2316096" y="1320800"/>
                </a:lnTo>
                <a:lnTo>
                  <a:pt x="2309094" y="1371600"/>
                </a:lnTo>
                <a:lnTo>
                  <a:pt x="2300184" y="1409700"/>
                </a:lnTo>
                <a:lnTo>
                  <a:pt x="2289409" y="1460500"/>
                </a:lnTo>
                <a:lnTo>
                  <a:pt x="2276811" y="1498599"/>
                </a:lnTo>
                <a:lnTo>
                  <a:pt x="2262431" y="1549399"/>
                </a:lnTo>
                <a:lnTo>
                  <a:pt x="2246312" y="1587499"/>
                </a:lnTo>
                <a:lnTo>
                  <a:pt x="2228494" y="1625599"/>
                </a:lnTo>
                <a:lnTo>
                  <a:pt x="2209020" y="1663699"/>
                </a:lnTo>
                <a:lnTo>
                  <a:pt x="2187933" y="1714499"/>
                </a:lnTo>
                <a:lnTo>
                  <a:pt x="2165272" y="1752599"/>
                </a:lnTo>
                <a:lnTo>
                  <a:pt x="2141081" y="1777999"/>
                </a:lnTo>
                <a:lnTo>
                  <a:pt x="2115401" y="1816099"/>
                </a:lnTo>
                <a:lnTo>
                  <a:pt x="2088274" y="1854199"/>
                </a:lnTo>
                <a:lnTo>
                  <a:pt x="2059742" y="1892299"/>
                </a:lnTo>
                <a:lnTo>
                  <a:pt x="2029847" y="1917699"/>
                </a:lnTo>
                <a:lnTo>
                  <a:pt x="1998630" y="1955799"/>
                </a:lnTo>
                <a:lnTo>
                  <a:pt x="1966134" y="1981199"/>
                </a:lnTo>
                <a:lnTo>
                  <a:pt x="1932399" y="2019299"/>
                </a:lnTo>
                <a:lnTo>
                  <a:pt x="1897469" y="2044699"/>
                </a:lnTo>
                <a:lnTo>
                  <a:pt x="1861384" y="2070099"/>
                </a:lnTo>
                <a:lnTo>
                  <a:pt x="1824188" y="2095499"/>
                </a:lnTo>
                <a:lnTo>
                  <a:pt x="1785920" y="2120899"/>
                </a:lnTo>
                <a:lnTo>
                  <a:pt x="1746624" y="2133599"/>
                </a:lnTo>
                <a:lnTo>
                  <a:pt x="1706341" y="2158999"/>
                </a:lnTo>
                <a:lnTo>
                  <a:pt x="1665113" y="2184399"/>
                </a:lnTo>
                <a:lnTo>
                  <a:pt x="1579989" y="2209799"/>
                </a:lnTo>
                <a:lnTo>
                  <a:pt x="1400240" y="2260599"/>
                </a:lnTo>
                <a:lnTo>
                  <a:pt x="1353568" y="2260599"/>
                </a:lnTo>
                <a:lnTo>
                  <a:pt x="1306285" y="2273299"/>
                </a:lnTo>
                <a:lnTo>
                  <a:pt x="1691518" y="2273299"/>
                </a:lnTo>
                <a:lnTo>
                  <a:pt x="1712599" y="2260599"/>
                </a:lnTo>
                <a:lnTo>
                  <a:pt x="1753913" y="2247899"/>
                </a:lnTo>
                <a:lnTo>
                  <a:pt x="1794342" y="2222499"/>
                </a:lnTo>
                <a:lnTo>
                  <a:pt x="1833849" y="2197099"/>
                </a:lnTo>
                <a:lnTo>
                  <a:pt x="1872398" y="2171699"/>
                </a:lnTo>
                <a:lnTo>
                  <a:pt x="1909954" y="2146299"/>
                </a:lnTo>
                <a:lnTo>
                  <a:pt x="1946479" y="2120899"/>
                </a:lnTo>
                <a:lnTo>
                  <a:pt x="1981939" y="2095499"/>
                </a:lnTo>
                <a:lnTo>
                  <a:pt x="2016296" y="2070099"/>
                </a:lnTo>
                <a:lnTo>
                  <a:pt x="2049515" y="2031999"/>
                </a:lnTo>
                <a:lnTo>
                  <a:pt x="2081559" y="2006599"/>
                </a:lnTo>
                <a:lnTo>
                  <a:pt x="2112393" y="1968499"/>
                </a:lnTo>
                <a:lnTo>
                  <a:pt x="2141980" y="1943099"/>
                </a:lnTo>
                <a:lnTo>
                  <a:pt x="2170283" y="1904999"/>
                </a:lnTo>
                <a:lnTo>
                  <a:pt x="2197268" y="1866899"/>
                </a:lnTo>
                <a:lnTo>
                  <a:pt x="2222897" y="1828799"/>
                </a:lnTo>
                <a:lnTo>
                  <a:pt x="2247135" y="1790699"/>
                </a:lnTo>
                <a:lnTo>
                  <a:pt x="2269945" y="1752599"/>
                </a:lnTo>
                <a:lnTo>
                  <a:pt x="2291291" y="1714499"/>
                </a:lnTo>
                <a:lnTo>
                  <a:pt x="2311138" y="1676399"/>
                </a:lnTo>
                <a:lnTo>
                  <a:pt x="2329448" y="1638299"/>
                </a:lnTo>
                <a:lnTo>
                  <a:pt x="2346186" y="1587499"/>
                </a:lnTo>
                <a:lnTo>
                  <a:pt x="2361315" y="1549399"/>
                </a:lnTo>
                <a:lnTo>
                  <a:pt x="2374801" y="1511299"/>
                </a:lnTo>
                <a:lnTo>
                  <a:pt x="2386605" y="1460500"/>
                </a:lnTo>
                <a:lnTo>
                  <a:pt x="2396692" y="1422400"/>
                </a:lnTo>
                <a:lnTo>
                  <a:pt x="2405027" y="1371600"/>
                </a:lnTo>
                <a:lnTo>
                  <a:pt x="2411572" y="1320800"/>
                </a:lnTo>
                <a:lnTo>
                  <a:pt x="2416292" y="1282700"/>
                </a:lnTo>
                <a:lnTo>
                  <a:pt x="2419151" y="1231900"/>
                </a:lnTo>
                <a:lnTo>
                  <a:pt x="2420112" y="1181100"/>
                </a:lnTo>
                <a:lnTo>
                  <a:pt x="2419151" y="1143000"/>
                </a:lnTo>
                <a:lnTo>
                  <a:pt x="2416292" y="1092200"/>
                </a:lnTo>
                <a:lnTo>
                  <a:pt x="2411572" y="1041400"/>
                </a:lnTo>
                <a:lnTo>
                  <a:pt x="2405027" y="990600"/>
                </a:lnTo>
                <a:lnTo>
                  <a:pt x="2396692" y="952500"/>
                </a:lnTo>
                <a:lnTo>
                  <a:pt x="2386605" y="901700"/>
                </a:lnTo>
                <a:lnTo>
                  <a:pt x="2374801" y="863600"/>
                </a:lnTo>
                <a:lnTo>
                  <a:pt x="2361315" y="812800"/>
                </a:lnTo>
                <a:lnTo>
                  <a:pt x="2346186" y="774700"/>
                </a:lnTo>
                <a:lnTo>
                  <a:pt x="2329448" y="736600"/>
                </a:lnTo>
                <a:lnTo>
                  <a:pt x="2311138" y="698500"/>
                </a:lnTo>
                <a:lnTo>
                  <a:pt x="2291291" y="647700"/>
                </a:lnTo>
                <a:lnTo>
                  <a:pt x="2269945" y="609600"/>
                </a:lnTo>
                <a:lnTo>
                  <a:pt x="2247135" y="571500"/>
                </a:lnTo>
                <a:lnTo>
                  <a:pt x="2222897" y="533400"/>
                </a:lnTo>
                <a:lnTo>
                  <a:pt x="2197268" y="495300"/>
                </a:lnTo>
                <a:lnTo>
                  <a:pt x="2170283" y="469900"/>
                </a:lnTo>
                <a:lnTo>
                  <a:pt x="2141980" y="431800"/>
                </a:lnTo>
                <a:lnTo>
                  <a:pt x="2112393" y="393700"/>
                </a:lnTo>
                <a:lnTo>
                  <a:pt x="2081559" y="368300"/>
                </a:lnTo>
                <a:lnTo>
                  <a:pt x="2049515" y="330200"/>
                </a:lnTo>
                <a:lnTo>
                  <a:pt x="2016296" y="304800"/>
                </a:lnTo>
                <a:lnTo>
                  <a:pt x="1981939" y="266700"/>
                </a:lnTo>
                <a:lnTo>
                  <a:pt x="1946479" y="241300"/>
                </a:lnTo>
                <a:lnTo>
                  <a:pt x="1909954" y="215900"/>
                </a:lnTo>
                <a:lnTo>
                  <a:pt x="1872398" y="190500"/>
                </a:lnTo>
                <a:lnTo>
                  <a:pt x="1833849" y="165100"/>
                </a:lnTo>
                <a:lnTo>
                  <a:pt x="1794342" y="152400"/>
                </a:lnTo>
                <a:lnTo>
                  <a:pt x="1753913" y="127000"/>
                </a:lnTo>
                <a:lnTo>
                  <a:pt x="1712599" y="101600"/>
                </a:lnTo>
                <a:lnTo>
                  <a:pt x="1670436" y="88900"/>
                </a:lnTo>
                <a:close/>
              </a:path>
              <a:path w="2420620" h="2362200">
                <a:moveTo>
                  <a:pt x="1306901" y="0"/>
                </a:moveTo>
                <a:lnTo>
                  <a:pt x="1113207" y="0"/>
                </a:lnTo>
                <a:lnTo>
                  <a:pt x="1065551" y="12700"/>
                </a:lnTo>
                <a:lnTo>
                  <a:pt x="1354555" y="12700"/>
                </a:lnTo>
                <a:lnTo>
                  <a:pt x="1306901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4292" y="2109216"/>
            <a:ext cx="2420620" cy="2362200"/>
          </a:xfrm>
          <a:custGeom>
            <a:avLst/>
            <a:gdLst/>
            <a:ahLst/>
            <a:cxnLst/>
            <a:rect l="l" t="t" r="r" b="b"/>
            <a:pathLst>
              <a:path w="2420620" h="2362200">
                <a:moveTo>
                  <a:pt x="1401650" y="2349499"/>
                </a:moveTo>
                <a:lnTo>
                  <a:pt x="1018461" y="2349499"/>
                </a:lnTo>
                <a:lnTo>
                  <a:pt x="1065556" y="2362199"/>
                </a:lnTo>
                <a:lnTo>
                  <a:pt x="1354555" y="2362199"/>
                </a:lnTo>
                <a:lnTo>
                  <a:pt x="1401650" y="2349499"/>
                </a:lnTo>
                <a:close/>
              </a:path>
              <a:path w="2420620" h="2362200">
                <a:moveTo>
                  <a:pt x="1494016" y="25400"/>
                </a:moveTo>
                <a:lnTo>
                  <a:pt x="926095" y="25400"/>
                </a:lnTo>
                <a:lnTo>
                  <a:pt x="792651" y="63500"/>
                </a:lnTo>
                <a:lnTo>
                  <a:pt x="749675" y="88900"/>
                </a:lnTo>
                <a:lnTo>
                  <a:pt x="707512" y="101600"/>
                </a:lnTo>
                <a:lnTo>
                  <a:pt x="666198" y="127000"/>
                </a:lnTo>
                <a:lnTo>
                  <a:pt x="625769" y="139700"/>
                </a:lnTo>
                <a:lnTo>
                  <a:pt x="586262" y="165100"/>
                </a:lnTo>
                <a:lnTo>
                  <a:pt x="547713" y="190500"/>
                </a:lnTo>
                <a:lnTo>
                  <a:pt x="510157" y="215900"/>
                </a:lnTo>
                <a:lnTo>
                  <a:pt x="473632" y="241300"/>
                </a:lnTo>
                <a:lnTo>
                  <a:pt x="438172" y="266700"/>
                </a:lnTo>
                <a:lnTo>
                  <a:pt x="403815" y="304800"/>
                </a:lnTo>
                <a:lnTo>
                  <a:pt x="370596" y="330200"/>
                </a:lnTo>
                <a:lnTo>
                  <a:pt x="338552" y="355600"/>
                </a:lnTo>
                <a:lnTo>
                  <a:pt x="307718" y="393700"/>
                </a:lnTo>
                <a:lnTo>
                  <a:pt x="278131" y="431800"/>
                </a:lnTo>
                <a:lnTo>
                  <a:pt x="249828" y="457200"/>
                </a:lnTo>
                <a:lnTo>
                  <a:pt x="222843" y="495300"/>
                </a:lnTo>
                <a:lnTo>
                  <a:pt x="197214" y="533400"/>
                </a:lnTo>
                <a:lnTo>
                  <a:pt x="172976" y="571500"/>
                </a:lnTo>
                <a:lnTo>
                  <a:pt x="150166" y="609600"/>
                </a:lnTo>
                <a:lnTo>
                  <a:pt x="128820" y="647700"/>
                </a:lnTo>
                <a:lnTo>
                  <a:pt x="108973" y="685800"/>
                </a:lnTo>
                <a:lnTo>
                  <a:pt x="90663" y="736600"/>
                </a:lnTo>
                <a:lnTo>
                  <a:pt x="73925" y="774700"/>
                </a:lnTo>
                <a:lnTo>
                  <a:pt x="58796" y="812800"/>
                </a:lnTo>
                <a:lnTo>
                  <a:pt x="45310" y="863600"/>
                </a:lnTo>
                <a:lnTo>
                  <a:pt x="33506" y="901700"/>
                </a:lnTo>
                <a:lnTo>
                  <a:pt x="23419" y="952500"/>
                </a:lnTo>
                <a:lnTo>
                  <a:pt x="15084" y="990600"/>
                </a:lnTo>
                <a:lnTo>
                  <a:pt x="8539" y="1041400"/>
                </a:lnTo>
                <a:lnTo>
                  <a:pt x="3819" y="1092200"/>
                </a:lnTo>
                <a:lnTo>
                  <a:pt x="960" y="1130300"/>
                </a:lnTo>
                <a:lnTo>
                  <a:pt x="0" y="1181100"/>
                </a:lnTo>
                <a:lnTo>
                  <a:pt x="960" y="1231900"/>
                </a:lnTo>
                <a:lnTo>
                  <a:pt x="3819" y="1282700"/>
                </a:lnTo>
                <a:lnTo>
                  <a:pt x="8539" y="1320800"/>
                </a:lnTo>
                <a:lnTo>
                  <a:pt x="15084" y="1371600"/>
                </a:lnTo>
                <a:lnTo>
                  <a:pt x="23419" y="1422400"/>
                </a:lnTo>
                <a:lnTo>
                  <a:pt x="33506" y="1460500"/>
                </a:lnTo>
                <a:lnTo>
                  <a:pt x="45310" y="1511299"/>
                </a:lnTo>
                <a:lnTo>
                  <a:pt x="58796" y="1549399"/>
                </a:lnTo>
                <a:lnTo>
                  <a:pt x="73925" y="1587499"/>
                </a:lnTo>
                <a:lnTo>
                  <a:pt x="90663" y="1638299"/>
                </a:lnTo>
                <a:lnTo>
                  <a:pt x="108973" y="1676399"/>
                </a:lnTo>
                <a:lnTo>
                  <a:pt x="128820" y="1714499"/>
                </a:lnTo>
                <a:lnTo>
                  <a:pt x="150166" y="1752599"/>
                </a:lnTo>
                <a:lnTo>
                  <a:pt x="172976" y="1790699"/>
                </a:lnTo>
                <a:lnTo>
                  <a:pt x="197214" y="1828799"/>
                </a:lnTo>
                <a:lnTo>
                  <a:pt x="222843" y="1866899"/>
                </a:lnTo>
                <a:lnTo>
                  <a:pt x="249828" y="1904999"/>
                </a:lnTo>
                <a:lnTo>
                  <a:pt x="278131" y="1943099"/>
                </a:lnTo>
                <a:lnTo>
                  <a:pt x="307718" y="1968499"/>
                </a:lnTo>
                <a:lnTo>
                  <a:pt x="338552" y="2006599"/>
                </a:lnTo>
                <a:lnTo>
                  <a:pt x="370596" y="2031999"/>
                </a:lnTo>
                <a:lnTo>
                  <a:pt x="403815" y="2070099"/>
                </a:lnTo>
                <a:lnTo>
                  <a:pt x="438172" y="2095499"/>
                </a:lnTo>
                <a:lnTo>
                  <a:pt x="473632" y="2120899"/>
                </a:lnTo>
                <a:lnTo>
                  <a:pt x="510157" y="2146299"/>
                </a:lnTo>
                <a:lnTo>
                  <a:pt x="547713" y="2171699"/>
                </a:lnTo>
                <a:lnTo>
                  <a:pt x="586262" y="2197099"/>
                </a:lnTo>
                <a:lnTo>
                  <a:pt x="625769" y="2222499"/>
                </a:lnTo>
                <a:lnTo>
                  <a:pt x="666198" y="2247899"/>
                </a:lnTo>
                <a:lnTo>
                  <a:pt x="707512" y="2260599"/>
                </a:lnTo>
                <a:lnTo>
                  <a:pt x="749675" y="2285999"/>
                </a:lnTo>
                <a:lnTo>
                  <a:pt x="792651" y="2298699"/>
                </a:lnTo>
                <a:lnTo>
                  <a:pt x="971962" y="2349499"/>
                </a:lnTo>
                <a:lnTo>
                  <a:pt x="1448149" y="2349499"/>
                </a:lnTo>
                <a:lnTo>
                  <a:pt x="1627460" y="2298699"/>
                </a:lnTo>
                <a:lnTo>
                  <a:pt x="1670436" y="2285999"/>
                </a:lnTo>
                <a:lnTo>
                  <a:pt x="1691518" y="2273299"/>
                </a:lnTo>
                <a:lnTo>
                  <a:pt x="1113845" y="2273299"/>
                </a:lnTo>
                <a:lnTo>
                  <a:pt x="1066571" y="2260599"/>
                </a:lnTo>
                <a:lnTo>
                  <a:pt x="1019907" y="2260599"/>
                </a:lnTo>
                <a:lnTo>
                  <a:pt x="840187" y="2209799"/>
                </a:lnTo>
                <a:lnTo>
                  <a:pt x="755074" y="2184399"/>
                </a:lnTo>
                <a:lnTo>
                  <a:pt x="713852" y="2158999"/>
                </a:lnTo>
                <a:lnTo>
                  <a:pt x="673573" y="2133599"/>
                </a:lnTo>
                <a:lnTo>
                  <a:pt x="634282" y="2120899"/>
                </a:lnTo>
                <a:lnTo>
                  <a:pt x="596018" y="2095499"/>
                </a:lnTo>
                <a:lnTo>
                  <a:pt x="558825" y="2070099"/>
                </a:lnTo>
                <a:lnTo>
                  <a:pt x="522744" y="2044699"/>
                </a:lnTo>
                <a:lnTo>
                  <a:pt x="487817" y="2019299"/>
                </a:lnTo>
                <a:lnTo>
                  <a:pt x="454086" y="1981199"/>
                </a:lnTo>
                <a:lnTo>
                  <a:pt x="421592" y="1955799"/>
                </a:lnTo>
                <a:lnTo>
                  <a:pt x="390377" y="1917699"/>
                </a:lnTo>
                <a:lnTo>
                  <a:pt x="360484" y="1892299"/>
                </a:lnTo>
                <a:lnTo>
                  <a:pt x="331954" y="1854199"/>
                </a:lnTo>
                <a:lnTo>
                  <a:pt x="304829" y="1816099"/>
                </a:lnTo>
                <a:lnTo>
                  <a:pt x="279151" y="1777999"/>
                </a:lnTo>
                <a:lnTo>
                  <a:pt x="254961" y="1739899"/>
                </a:lnTo>
                <a:lnTo>
                  <a:pt x="232301" y="1701799"/>
                </a:lnTo>
                <a:lnTo>
                  <a:pt x="211214" y="1663699"/>
                </a:lnTo>
                <a:lnTo>
                  <a:pt x="191742" y="1625599"/>
                </a:lnTo>
                <a:lnTo>
                  <a:pt x="173925" y="1587499"/>
                </a:lnTo>
                <a:lnTo>
                  <a:pt x="157806" y="1549399"/>
                </a:lnTo>
                <a:lnTo>
                  <a:pt x="143426" y="1498599"/>
                </a:lnTo>
                <a:lnTo>
                  <a:pt x="130828" y="1460500"/>
                </a:lnTo>
                <a:lnTo>
                  <a:pt x="120054" y="1409700"/>
                </a:lnTo>
                <a:lnTo>
                  <a:pt x="111144" y="1371600"/>
                </a:lnTo>
                <a:lnTo>
                  <a:pt x="104142" y="1320800"/>
                </a:lnTo>
                <a:lnTo>
                  <a:pt x="99088" y="1282700"/>
                </a:lnTo>
                <a:lnTo>
                  <a:pt x="96026" y="1231900"/>
                </a:lnTo>
                <a:lnTo>
                  <a:pt x="94996" y="1181100"/>
                </a:lnTo>
                <a:lnTo>
                  <a:pt x="96026" y="1130300"/>
                </a:lnTo>
                <a:lnTo>
                  <a:pt x="99088" y="1092200"/>
                </a:lnTo>
                <a:lnTo>
                  <a:pt x="104142" y="1041400"/>
                </a:lnTo>
                <a:lnTo>
                  <a:pt x="111144" y="990600"/>
                </a:lnTo>
                <a:lnTo>
                  <a:pt x="120054" y="952500"/>
                </a:lnTo>
                <a:lnTo>
                  <a:pt x="130828" y="901700"/>
                </a:lnTo>
                <a:lnTo>
                  <a:pt x="143426" y="863600"/>
                </a:lnTo>
                <a:lnTo>
                  <a:pt x="157806" y="825500"/>
                </a:lnTo>
                <a:lnTo>
                  <a:pt x="173925" y="774700"/>
                </a:lnTo>
                <a:lnTo>
                  <a:pt x="191742" y="736600"/>
                </a:lnTo>
                <a:lnTo>
                  <a:pt x="211214" y="698500"/>
                </a:lnTo>
                <a:lnTo>
                  <a:pt x="232301" y="660400"/>
                </a:lnTo>
                <a:lnTo>
                  <a:pt x="254961" y="622300"/>
                </a:lnTo>
                <a:lnTo>
                  <a:pt x="279151" y="584200"/>
                </a:lnTo>
                <a:lnTo>
                  <a:pt x="304829" y="546100"/>
                </a:lnTo>
                <a:lnTo>
                  <a:pt x="331954" y="508000"/>
                </a:lnTo>
                <a:lnTo>
                  <a:pt x="360484" y="482600"/>
                </a:lnTo>
                <a:lnTo>
                  <a:pt x="390377" y="444500"/>
                </a:lnTo>
                <a:lnTo>
                  <a:pt x="421592" y="406400"/>
                </a:lnTo>
                <a:lnTo>
                  <a:pt x="454086" y="381000"/>
                </a:lnTo>
                <a:lnTo>
                  <a:pt x="487817" y="355600"/>
                </a:lnTo>
                <a:lnTo>
                  <a:pt x="522744" y="330200"/>
                </a:lnTo>
                <a:lnTo>
                  <a:pt x="558825" y="292100"/>
                </a:lnTo>
                <a:lnTo>
                  <a:pt x="596018" y="266700"/>
                </a:lnTo>
                <a:lnTo>
                  <a:pt x="634282" y="254000"/>
                </a:lnTo>
                <a:lnTo>
                  <a:pt x="673573" y="228600"/>
                </a:lnTo>
                <a:lnTo>
                  <a:pt x="713852" y="203200"/>
                </a:lnTo>
                <a:lnTo>
                  <a:pt x="755074" y="190500"/>
                </a:lnTo>
                <a:lnTo>
                  <a:pt x="797200" y="165100"/>
                </a:lnTo>
                <a:lnTo>
                  <a:pt x="973895" y="114300"/>
                </a:lnTo>
                <a:lnTo>
                  <a:pt x="1019907" y="114300"/>
                </a:lnTo>
                <a:lnTo>
                  <a:pt x="1066571" y="101600"/>
                </a:lnTo>
                <a:lnTo>
                  <a:pt x="1113845" y="101600"/>
                </a:lnTo>
                <a:lnTo>
                  <a:pt x="1161687" y="88900"/>
                </a:lnTo>
                <a:lnTo>
                  <a:pt x="1670436" y="88900"/>
                </a:lnTo>
                <a:lnTo>
                  <a:pt x="1627460" y="63500"/>
                </a:lnTo>
                <a:lnTo>
                  <a:pt x="1494016" y="25400"/>
                </a:lnTo>
                <a:close/>
              </a:path>
              <a:path w="2420620" h="2362200">
                <a:moveTo>
                  <a:pt x="1670436" y="88900"/>
                </a:moveTo>
                <a:lnTo>
                  <a:pt x="1258424" y="88900"/>
                </a:lnTo>
                <a:lnTo>
                  <a:pt x="1306266" y="101600"/>
                </a:lnTo>
                <a:lnTo>
                  <a:pt x="1353540" y="101600"/>
                </a:lnTo>
                <a:lnTo>
                  <a:pt x="1400204" y="114300"/>
                </a:lnTo>
                <a:lnTo>
                  <a:pt x="1446216" y="114300"/>
                </a:lnTo>
                <a:lnTo>
                  <a:pt x="1622911" y="165100"/>
                </a:lnTo>
                <a:lnTo>
                  <a:pt x="1665037" y="190500"/>
                </a:lnTo>
                <a:lnTo>
                  <a:pt x="1706259" y="203200"/>
                </a:lnTo>
                <a:lnTo>
                  <a:pt x="1746538" y="228600"/>
                </a:lnTo>
                <a:lnTo>
                  <a:pt x="1785829" y="254000"/>
                </a:lnTo>
                <a:lnTo>
                  <a:pt x="1824093" y="266700"/>
                </a:lnTo>
                <a:lnTo>
                  <a:pt x="1861286" y="292100"/>
                </a:lnTo>
                <a:lnTo>
                  <a:pt x="1897367" y="330200"/>
                </a:lnTo>
                <a:lnTo>
                  <a:pt x="1932294" y="355600"/>
                </a:lnTo>
                <a:lnTo>
                  <a:pt x="1966025" y="381000"/>
                </a:lnTo>
                <a:lnTo>
                  <a:pt x="1998519" y="406400"/>
                </a:lnTo>
                <a:lnTo>
                  <a:pt x="2029734" y="444500"/>
                </a:lnTo>
                <a:lnTo>
                  <a:pt x="2059627" y="482600"/>
                </a:lnTo>
                <a:lnTo>
                  <a:pt x="2088157" y="508000"/>
                </a:lnTo>
                <a:lnTo>
                  <a:pt x="2115282" y="546100"/>
                </a:lnTo>
                <a:lnTo>
                  <a:pt x="2140960" y="584200"/>
                </a:lnTo>
                <a:lnTo>
                  <a:pt x="2165150" y="622300"/>
                </a:lnTo>
                <a:lnTo>
                  <a:pt x="2187810" y="660400"/>
                </a:lnTo>
                <a:lnTo>
                  <a:pt x="2208897" y="698500"/>
                </a:lnTo>
                <a:lnTo>
                  <a:pt x="2228369" y="736600"/>
                </a:lnTo>
                <a:lnTo>
                  <a:pt x="2246186" y="774700"/>
                </a:lnTo>
                <a:lnTo>
                  <a:pt x="2262305" y="825500"/>
                </a:lnTo>
                <a:lnTo>
                  <a:pt x="2276685" y="863600"/>
                </a:lnTo>
                <a:lnTo>
                  <a:pt x="2289283" y="901700"/>
                </a:lnTo>
                <a:lnTo>
                  <a:pt x="2300057" y="952500"/>
                </a:lnTo>
                <a:lnTo>
                  <a:pt x="2308967" y="990600"/>
                </a:lnTo>
                <a:lnTo>
                  <a:pt x="2315969" y="1041400"/>
                </a:lnTo>
                <a:lnTo>
                  <a:pt x="2321023" y="1092200"/>
                </a:lnTo>
                <a:lnTo>
                  <a:pt x="2324085" y="1130300"/>
                </a:lnTo>
                <a:lnTo>
                  <a:pt x="2325115" y="1181100"/>
                </a:lnTo>
                <a:lnTo>
                  <a:pt x="2324085" y="1231900"/>
                </a:lnTo>
                <a:lnTo>
                  <a:pt x="2321023" y="1282700"/>
                </a:lnTo>
                <a:lnTo>
                  <a:pt x="2315969" y="1320800"/>
                </a:lnTo>
                <a:lnTo>
                  <a:pt x="2308967" y="1371600"/>
                </a:lnTo>
                <a:lnTo>
                  <a:pt x="2300057" y="1409700"/>
                </a:lnTo>
                <a:lnTo>
                  <a:pt x="2289283" y="1460500"/>
                </a:lnTo>
                <a:lnTo>
                  <a:pt x="2276685" y="1498599"/>
                </a:lnTo>
                <a:lnTo>
                  <a:pt x="2262305" y="1549399"/>
                </a:lnTo>
                <a:lnTo>
                  <a:pt x="2246186" y="1587499"/>
                </a:lnTo>
                <a:lnTo>
                  <a:pt x="2228369" y="1625599"/>
                </a:lnTo>
                <a:lnTo>
                  <a:pt x="2208897" y="1663699"/>
                </a:lnTo>
                <a:lnTo>
                  <a:pt x="2187810" y="1701799"/>
                </a:lnTo>
                <a:lnTo>
                  <a:pt x="2165150" y="1739899"/>
                </a:lnTo>
                <a:lnTo>
                  <a:pt x="2140960" y="1777999"/>
                </a:lnTo>
                <a:lnTo>
                  <a:pt x="2115282" y="1816099"/>
                </a:lnTo>
                <a:lnTo>
                  <a:pt x="2088157" y="1854199"/>
                </a:lnTo>
                <a:lnTo>
                  <a:pt x="2059627" y="1892299"/>
                </a:lnTo>
                <a:lnTo>
                  <a:pt x="2029734" y="1917699"/>
                </a:lnTo>
                <a:lnTo>
                  <a:pt x="1998519" y="1955799"/>
                </a:lnTo>
                <a:lnTo>
                  <a:pt x="1966025" y="1981199"/>
                </a:lnTo>
                <a:lnTo>
                  <a:pt x="1932294" y="2019299"/>
                </a:lnTo>
                <a:lnTo>
                  <a:pt x="1897367" y="2044699"/>
                </a:lnTo>
                <a:lnTo>
                  <a:pt x="1861286" y="2070099"/>
                </a:lnTo>
                <a:lnTo>
                  <a:pt x="1824093" y="2095499"/>
                </a:lnTo>
                <a:lnTo>
                  <a:pt x="1785829" y="2120899"/>
                </a:lnTo>
                <a:lnTo>
                  <a:pt x="1746538" y="2133599"/>
                </a:lnTo>
                <a:lnTo>
                  <a:pt x="1706259" y="2158999"/>
                </a:lnTo>
                <a:lnTo>
                  <a:pt x="1665037" y="2184399"/>
                </a:lnTo>
                <a:lnTo>
                  <a:pt x="1579924" y="2209799"/>
                </a:lnTo>
                <a:lnTo>
                  <a:pt x="1400204" y="2260599"/>
                </a:lnTo>
                <a:lnTo>
                  <a:pt x="1353540" y="2260599"/>
                </a:lnTo>
                <a:lnTo>
                  <a:pt x="1306266" y="2273299"/>
                </a:lnTo>
                <a:lnTo>
                  <a:pt x="1691518" y="2273299"/>
                </a:lnTo>
                <a:lnTo>
                  <a:pt x="1712599" y="2260599"/>
                </a:lnTo>
                <a:lnTo>
                  <a:pt x="1753913" y="2247899"/>
                </a:lnTo>
                <a:lnTo>
                  <a:pt x="1794342" y="2222499"/>
                </a:lnTo>
                <a:lnTo>
                  <a:pt x="1833849" y="2197099"/>
                </a:lnTo>
                <a:lnTo>
                  <a:pt x="1872398" y="2171699"/>
                </a:lnTo>
                <a:lnTo>
                  <a:pt x="1909954" y="2146299"/>
                </a:lnTo>
                <a:lnTo>
                  <a:pt x="1946479" y="2120899"/>
                </a:lnTo>
                <a:lnTo>
                  <a:pt x="1981939" y="2095499"/>
                </a:lnTo>
                <a:lnTo>
                  <a:pt x="2016296" y="2070099"/>
                </a:lnTo>
                <a:lnTo>
                  <a:pt x="2049515" y="2031999"/>
                </a:lnTo>
                <a:lnTo>
                  <a:pt x="2081559" y="2006599"/>
                </a:lnTo>
                <a:lnTo>
                  <a:pt x="2112393" y="1968499"/>
                </a:lnTo>
                <a:lnTo>
                  <a:pt x="2141980" y="1943099"/>
                </a:lnTo>
                <a:lnTo>
                  <a:pt x="2170283" y="1904999"/>
                </a:lnTo>
                <a:lnTo>
                  <a:pt x="2197268" y="1866899"/>
                </a:lnTo>
                <a:lnTo>
                  <a:pt x="2222897" y="1828799"/>
                </a:lnTo>
                <a:lnTo>
                  <a:pt x="2247135" y="1790699"/>
                </a:lnTo>
                <a:lnTo>
                  <a:pt x="2269945" y="1752599"/>
                </a:lnTo>
                <a:lnTo>
                  <a:pt x="2291291" y="1714499"/>
                </a:lnTo>
                <a:lnTo>
                  <a:pt x="2311138" y="1676399"/>
                </a:lnTo>
                <a:lnTo>
                  <a:pt x="2329448" y="1638299"/>
                </a:lnTo>
                <a:lnTo>
                  <a:pt x="2346186" y="1587499"/>
                </a:lnTo>
                <a:lnTo>
                  <a:pt x="2361315" y="1549399"/>
                </a:lnTo>
                <a:lnTo>
                  <a:pt x="2374801" y="1511299"/>
                </a:lnTo>
                <a:lnTo>
                  <a:pt x="2386605" y="1460500"/>
                </a:lnTo>
                <a:lnTo>
                  <a:pt x="2396692" y="1422400"/>
                </a:lnTo>
                <a:lnTo>
                  <a:pt x="2405027" y="1371600"/>
                </a:lnTo>
                <a:lnTo>
                  <a:pt x="2411572" y="1320800"/>
                </a:lnTo>
                <a:lnTo>
                  <a:pt x="2416292" y="1282700"/>
                </a:lnTo>
                <a:lnTo>
                  <a:pt x="2419151" y="1231900"/>
                </a:lnTo>
                <a:lnTo>
                  <a:pt x="2420111" y="1181100"/>
                </a:lnTo>
                <a:lnTo>
                  <a:pt x="2419151" y="1130300"/>
                </a:lnTo>
                <a:lnTo>
                  <a:pt x="2416292" y="1092200"/>
                </a:lnTo>
                <a:lnTo>
                  <a:pt x="2411572" y="1041400"/>
                </a:lnTo>
                <a:lnTo>
                  <a:pt x="2405027" y="990600"/>
                </a:lnTo>
                <a:lnTo>
                  <a:pt x="2396692" y="952500"/>
                </a:lnTo>
                <a:lnTo>
                  <a:pt x="2386605" y="901700"/>
                </a:lnTo>
                <a:lnTo>
                  <a:pt x="2374801" y="863600"/>
                </a:lnTo>
                <a:lnTo>
                  <a:pt x="2361315" y="812800"/>
                </a:lnTo>
                <a:lnTo>
                  <a:pt x="2346186" y="774700"/>
                </a:lnTo>
                <a:lnTo>
                  <a:pt x="2329448" y="736600"/>
                </a:lnTo>
                <a:lnTo>
                  <a:pt x="2311138" y="685800"/>
                </a:lnTo>
                <a:lnTo>
                  <a:pt x="2291291" y="647700"/>
                </a:lnTo>
                <a:lnTo>
                  <a:pt x="2269945" y="609600"/>
                </a:lnTo>
                <a:lnTo>
                  <a:pt x="2247135" y="571500"/>
                </a:lnTo>
                <a:lnTo>
                  <a:pt x="2222897" y="533400"/>
                </a:lnTo>
                <a:lnTo>
                  <a:pt x="2197268" y="495300"/>
                </a:lnTo>
                <a:lnTo>
                  <a:pt x="2170283" y="457200"/>
                </a:lnTo>
                <a:lnTo>
                  <a:pt x="2141980" y="431800"/>
                </a:lnTo>
                <a:lnTo>
                  <a:pt x="2112393" y="393700"/>
                </a:lnTo>
                <a:lnTo>
                  <a:pt x="2081559" y="355600"/>
                </a:lnTo>
                <a:lnTo>
                  <a:pt x="2049515" y="330200"/>
                </a:lnTo>
                <a:lnTo>
                  <a:pt x="2016296" y="304800"/>
                </a:lnTo>
                <a:lnTo>
                  <a:pt x="1981939" y="266700"/>
                </a:lnTo>
                <a:lnTo>
                  <a:pt x="1946479" y="241300"/>
                </a:lnTo>
                <a:lnTo>
                  <a:pt x="1909954" y="215900"/>
                </a:lnTo>
                <a:lnTo>
                  <a:pt x="1872398" y="190500"/>
                </a:lnTo>
                <a:lnTo>
                  <a:pt x="1833849" y="165100"/>
                </a:lnTo>
                <a:lnTo>
                  <a:pt x="1794342" y="139700"/>
                </a:lnTo>
                <a:lnTo>
                  <a:pt x="1753913" y="127000"/>
                </a:lnTo>
                <a:lnTo>
                  <a:pt x="1712599" y="101600"/>
                </a:lnTo>
                <a:lnTo>
                  <a:pt x="1670436" y="88900"/>
                </a:lnTo>
                <a:close/>
              </a:path>
              <a:path w="2420620" h="2362200">
                <a:moveTo>
                  <a:pt x="1354555" y="0"/>
                </a:moveTo>
                <a:lnTo>
                  <a:pt x="1065556" y="0"/>
                </a:lnTo>
                <a:lnTo>
                  <a:pt x="971962" y="25400"/>
                </a:lnTo>
                <a:lnTo>
                  <a:pt x="1448149" y="25400"/>
                </a:lnTo>
                <a:lnTo>
                  <a:pt x="135455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90075" y="4485513"/>
            <a:ext cx="198107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Arial"/>
                <a:cs typeface="Arial"/>
              </a:rPr>
              <a:t>Устойчивое развитие окружающей среды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2002" y="4545583"/>
            <a:ext cx="190627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5" dirty="0" smtClean="0">
                <a:solidFill>
                  <a:srgbClr val="767070"/>
                </a:solidFill>
                <a:latin typeface="Arial"/>
                <a:cs typeface="Arial"/>
              </a:rPr>
              <a:t>Рост населения и увеличение транспортного спроса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14700" y="2101088"/>
            <a:ext cx="2420620" cy="2336800"/>
          </a:xfrm>
          <a:custGeom>
            <a:avLst/>
            <a:gdLst/>
            <a:ahLst/>
            <a:cxnLst/>
            <a:rect l="l" t="t" r="r" b="b"/>
            <a:pathLst>
              <a:path w="2420620" h="2336800">
                <a:moveTo>
                  <a:pt x="1401650" y="2324100"/>
                </a:moveTo>
                <a:lnTo>
                  <a:pt x="1018461" y="2324100"/>
                </a:lnTo>
                <a:lnTo>
                  <a:pt x="1065556" y="2336800"/>
                </a:lnTo>
                <a:lnTo>
                  <a:pt x="1354555" y="2336800"/>
                </a:lnTo>
                <a:lnTo>
                  <a:pt x="1401650" y="2324100"/>
                </a:lnTo>
                <a:close/>
              </a:path>
              <a:path w="2420620" h="2336800">
                <a:moveTo>
                  <a:pt x="1448149" y="25400"/>
                </a:moveTo>
                <a:lnTo>
                  <a:pt x="971962" y="25400"/>
                </a:lnTo>
                <a:lnTo>
                  <a:pt x="926095" y="38100"/>
                </a:lnTo>
                <a:lnTo>
                  <a:pt x="749675" y="88900"/>
                </a:lnTo>
                <a:lnTo>
                  <a:pt x="707512" y="114300"/>
                </a:lnTo>
                <a:lnTo>
                  <a:pt x="666198" y="127000"/>
                </a:lnTo>
                <a:lnTo>
                  <a:pt x="625769" y="152400"/>
                </a:lnTo>
                <a:lnTo>
                  <a:pt x="586262" y="177800"/>
                </a:lnTo>
                <a:lnTo>
                  <a:pt x="547713" y="190500"/>
                </a:lnTo>
                <a:lnTo>
                  <a:pt x="510157" y="215900"/>
                </a:lnTo>
                <a:lnTo>
                  <a:pt x="473632" y="241300"/>
                </a:lnTo>
                <a:lnTo>
                  <a:pt x="438172" y="279400"/>
                </a:lnTo>
                <a:lnTo>
                  <a:pt x="403815" y="304800"/>
                </a:lnTo>
                <a:lnTo>
                  <a:pt x="370596" y="330200"/>
                </a:lnTo>
                <a:lnTo>
                  <a:pt x="338552" y="368300"/>
                </a:lnTo>
                <a:lnTo>
                  <a:pt x="307718" y="393700"/>
                </a:lnTo>
                <a:lnTo>
                  <a:pt x="278131" y="431800"/>
                </a:lnTo>
                <a:lnTo>
                  <a:pt x="249828" y="457200"/>
                </a:lnTo>
                <a:lnTo>
                  <a:pt x="222843" y="495300"/>
                </a:lnTo>
                <a:lnTo>
                  <a:pt x="197214" y="533400"/>
                </a:lnTo>
                <a:lnTo>
                  <a:pt x="172976" y="571500"/>
                </a:lnTo>
                <a:lnTo>
                  <a:pt x="150166" y="609600"/>
                </a:lnTo>
                <a:lnTo>
                  <a:pt x="128820" y="647700"/>
                </a:lnTo>
                <a:lnTo>
                  <a:pt x="108973" y="685800"/>
                </a:lnTo>
                <a:lnTo>
                  <a:pt x="90663" y="723900"/>
                </a:lnTo>
                <a:lnTo>
                  <a:pt x="73925" y="774700"/>
                </a:lnTo>
                <a:lnTo>
                  <a:pt x="58796" y="812800"/>
                </a:lnTo>
                <a:lnTo>
                  <a:pt x="45310" y="850900"/>
                </a:lnTo>
                <a:lnTo>
                  <a:pt x="33506" y="901700"/>
                </a:lnTo>
                <a:lnTo>
                  <a:pt x="23419" y="939800"/>
                </a:lnTo>
                <a:lnTo>
                  <a:pt x="15084" y="990600"/>
                </a:lnTo>
                <a:lnTo>
                  <a:pt x="8539" y="1028700"/>
                </a:lnTo>
                <a:lnTo>
                  <a:pt x="3819" y="1079500"/>
                </a:lnTo>
                <a:lnTo>
                  <a:pt x="960" y="1130300"/>
                </a:lnTo>
                <a:lnTo>
                  <a:pt x="0" y="1168400"/>
                </a:lnTo>
                <a:lnTo>
                  <a:pt x="960" y="1219200"/>
                </a:lnTo>
                <a:lnTo>
                  <a:pt x="3819" y="1270000"/>
                </a:lnTo>
                <a:lnTo>
                  <a:pt x="8539" y="1308100"/>
                </a:lnTo>
                <a:lnTo>
                  <a:pt x="15084" y="1358900"/>
                </a:lnTo>
                <a:lnTo>
                  <a:pt x="23419" y="1409700"/>
                </a:lnTo>
                <a:lnTo>
                  <a:pt x="33506" y="1447800"/>
                </a:lnTo>
                <a:lnTo>
                  <a:pt x="45310" y="1485900"/>
                </a:lnTo>
                <a:lnTo>
                  <a:pt x="58796" y="1536700"/>
                </a:lnTo>
                <a:lnTo>
                  <a:pt x="73925" y="1574800"/>
                </a:lnTo>
                <a:lnTo>
                  <a:pt x="90663" y="1612900"/>
                </a:lnTo>
                <a:lnTo>
                  <a:pt x="108973" y="1663700"/>
                </a:lnTo>
                <a:lnTo>
                  <a:pt x="128820" y="1701800"/>
                </a:lnTo>
                <a:lnTo>
                  <a:pt x="150166" y="1739900"/>
                </a:lnTo>
                <a:lnTo>
                  <a:pt x="172976" y="1778000"/>
                </a:lnTo>
                <a:lnTo>
                  <a:pt x="197214" y="1816100"/>
                </a:lnTo>
                <a:lnTo>
                  <a:pt x="222843" y="1854200"/>
                </a:lnTo>
                <a:lnTo>
                  <a:pt x="249828" y="1879600"/>
                </a:lnTo>
                <a:lnTo>
                  <a:pt x="278131" y="1917700"/>
                </a:lnTo>
                <a:lnTo>
                  <a:pt x="307718" y="1955800"/>
                </a:lnTo>
                <a:lnTo>
                  <a:pt x="338552" y="1981200"/>
                </a:lnTo>
                <a:lnTo>
                  <a:pt x="370596" y="2019300"/>
                </a:lnTo>
                <a:lnTo>
                  <a:pt x="403815" y="2044700"/>
                </a:lnTo>
                <a:lnTo>
                  <a:pt x="438172" y="2070100"/>
                </a:lnTo>
                <a:lnTo>
                  <a:pt x="473632" y="2095500"/>
                </a:lnTo>
                <a:lnTo>
                  <a:pt x="510157" y="2133600"/>
                </a:lnTo>
                <a:lnTo>
                  <a:pt x="547713" y="2146300"/>
                </a:lnTo>
                <a:lnTo>
                  <a:pt x="586262" y="2171700"/>
                </a:lnTo>
                <a:lnTo>
                  <a:pt x="625769" y="2197100"/>
                </a:lnTo>
                <a:lnTo>
                  <a:pt x="666198" y="2222500"/>
                </a:lnTo>
                <a:lnTo>
                  <a:pt x="707512" y="2235200"/>
                </a:lnTo>
                <a:lnTo>
                  <a:pt x="749675" y="2260600"/>
                </a:lnTo>
                <a:lnTo>
                  <a:pt x="792651" y="2273300"/>
                </a:lnTo>
                <a:lnTo>
                  <a:pt x="971962" y="2324100"/>
                </a:lnTo>
                <a:lnTo>
                  <a:pt x="1448149" y="2324100"/>
                </a:lnTo>
                <a:lnTo>
                  <a:pt x="1627460" y="2273300"/>
                </a:lnTo>
                <a:lnTo>
                  <a:pt x="1670436" y="2260600"/>
                </a:lnTo>
                <a:lnTo>
                  <a:pt x="1691518" y="2247900"/>
                </a:lnTo>
                <a:lnTo>
                  <a:pt x="1111152" y="2247900"/>
                </a:lnTo>
                <a:lnTo>
                  <a:pt x="1062581" y="2235200"/>
                </a:lnTo>
                <a:lnTo>
                  <a:pt x="1014658" y="2235200"/>
                </a:lnTo>
                <a:lnTo>
                  <a:pt x="830350" y="2184400"/>
                </a:lnTo>
                <a:lnTo>
                  <a:pt x="786346" y="2171700"/>
                </a:lnTo>
                <a:lnTo>
                  <a:pt x="743262" y="2146300"/>
                </a:lnTo>
                <a:lnTo>
                  <a:pt x="701144" y="2133600"/>
                </a:lnTo>
                <a:lnTo>
                  <a:pt x="660036" y="2108200"/>
                </a:lnTo>
                <a:lnTo>
                  <a:pt x="619984" y="2082800"/>
                </a:lnTo>
                <a:lnTo>
                  <a:pt x="581034" y="2057400"/>
                </a:lnTo>
                <a:lnTo>
                  <a:pt x="543231" y="2032000"/>
                </a:lnTo>
                <a:lnTo>
                  <a:pt x="506620" y="2006600"/>
                </a:lnTo>
                <a:lnTo>
                  <a:pt x="471247" y="1981200"/>
                </a:lnTo>
                <a:lnTo>
                  <a:pt x="437157" y="1955800"/>
                </a:lnTo>
                <a:lnTo>
                  <a:pt x="404396" y="1917700"/>
                </a:lnTo>
                <a:lnTo>
                  <a:pt x="373008" y="1879600"/>
                </a:lnTo>
                <a:lnTo>
                  <a:pt x="343040" y="1854200"/>
                </a:lnTo>
                <a:lnTo>
                  <a:pt x="314536" y="1816100"/>
                </a:lnTo>
                <a:lnTo>
                  <a:pt x="287542" y="1778000"/>
                </a:lnTo>
                <a:lnTo>
                  <a:pt x="262104" y="1739900"/>
                </a:lnTo>
                <a:lnTo>
                  <a:pt x="238266" y="1701800"/>
                </a:lnTo>
                <a:lnTo>
                  <a:pt x="216075" y="1663700"/>
                </a:lnTo>
                <a:lnTo>
                  <a:pt x="195575" y="1625600"/>
                </a:lnTo>
                <a:lnTo>
                  <a:pt x="176812" y="1587500"/>
                </a:lnTo>
                <a:lnTo>
                  <a:pt x="159832" y="1536700"/>
                </a:lnTo>
                <a:lnTo>
                  <a:pt x="144679" y="1498600"/>
                </a:lnTo>
                <a:lnTo>
                  <a:pt x="131399" y="1447800"/>
                </a:lnTo>
                <a:lnTo>
                  <a:pt x="120038" y="1409700"/>
                </a:lnTo>
                <a:lnTo>
                  <a:pt x="110641" y="1358900"/>
                </a:lnTo>
                <a:lnTo>
                  <a:pt x="103253" y="1320800"/>
                </a:lnTo>
                <a:lnTo>
                  <a:pt x="97920" y="1270000"/>
                </a:lnTo>
                <a:lnTo>
                  <a:pt x="94686" y="1219200"/>
                </a:lnTo>
                <a:lnTo>
                  <a:pt x="93599" y="1168400"/>
                </a:lnTo>
                <a:lnTo>
                  <a:pt x="94686" y="1130300"/>
                </a:lnTo>
                <a:lnTo>
                  <a:pt x="97920" y="1079500"/>
                </a:lnTo>
                <a:lnTo>
                  <a:pt x="103253" y="1028700"/>
                </a:lnTo>
                <a:lnTo>
                  <a:pt x="110641" y="990600"/>
                </a:lnTo>
                <a:lnTo>
                  <a:pt x="120038" y="939800"/>
                </a:lnTo>
                <a:lnTo>
                  <a:pt x="131399" y="901700"/>
                </a:lnTo>
                <a:lnTo>
                  <a:pt x="144679" y="850900"/>
                </a:lnTo>
                <a:lnTo>
                  <a:pt x="159832" y="812800"/>
                </a:lnTo>
                <a:lnTo>
                  <a:pt x="176812" y="762000"/>
                </a:lnTo>
                <a:lnTo>
                  <a:pt x="195575" y="723900"/>
                </a:lnTo>
                <a:lnTo>
                  <a:pt x="216075" y="685800"/>
                </a:lnTo>
                <a:lnTo>
                  <a:pt x="238266" y="647700"/>
                </a:lnTo>
                <a:lnTo>
                  <a:pt x="262104" y="609600"/>
                </a:lnTo>
                <a:lnTo>
                  <a:pt x="287542" y="571500"/>
                </a:lnTo>
                <a:lnTo>
                  <a:pt x="314536" y="533400"/>
                </a:lnTo>
                <a:lnTo>
                  <a:pt x="343040" y="495300"/>
                </a:lnTo>
                <a:lnTo>
                  <a:pt x="373008" y="457200"/>
                </a:lnTo>
                <a:lnTo>
                  <a:pt x="404396" y="431800"/>
                </a:lnTo>
                <a:lnTo>
                  <a:pt x="437157" y="393700"/>
                </a:lnTo>
                <a:lnTo>
                  <a:pt x="471247" y="368300"/>
                </a:lnTo>
                <a:lnTo>
                  <a:pt x="506620" y="342900"/>
                </a:lnTo>
                <a:lnTo>
                  <a:pt x="543231" y="317500"/>
                </a:lnTo>
                <a:lnTo>
                  <a:pt x="581034" y="279400"/>
                </a:lnTo>
                <a:lnTo>
                  <a:pt x="619984" y="266700"/>
                </a:lnTo>
                <a:lnTo>
                  <a:pt x="660036" y="241300"/>
                </a:lnTo>
                <a:lnTo>
                  <a:pt x="701144" y="215900"/>
                </a:lnTo>
                <a:lnTo>
                  <a:pt x="743262" y="203200"/>
                </a:lnTo>
                <a:lnTo>
                  <a:pt x="786346" y="177800"/>
                </a:lnTo>
                <a:lnTo>
                  <a:pt x="967428" y="127000"/>
                </a:lnTo>
                <a:lnTo>
                  <a:pt x="1014658" y="114300"/>
                </a:lnTo>
                <a:lnTo>
                  <a:pt x="1062581" y="114300"/>
                </a:lnTo>
                <a:lnTo>
                  <a:pt x="1111152" y="101600"/>
                </a:lnTo>
                <a:lnTo>
                  <a:pt x="1691518" y="101600"/>
                </a:lnTo>
                <a:lnTo>
                  <a:pt x="1670436" y="88900"/>
                </a:lnTo>
                <a:lnTo>
                  <a:pt x="1494016" y="38100"/>
                </a:lnTo>
                <a:lnTo>
                  <a:pt x="1448149" y="25400"/>
                </a:lnTo>
                <a:close/>
              </a:path>
              <a:path w="2420620" h="2336800">
                <a:moveTo>
                  <a:pt x="1691518" y="101600"/>
                </a:moveTo>
                <a:lnTo>
                  <a:pt x="1308959" y="101600"/>
                </a:lnTo>
                <a:lnTo>
                  <a:pt x="1357530" y="114300"/>
                </a:lnTo>
                <a:lnTo>
                  <a:pt x="1405453" y="114300"/>
                </a:lnTo>
                <a:lnTo>
                  <a:pt x="1452683" y="127000"/>
                </a:lnTo>
                <a:lnTo>
                  <a:pt x="1633765" y="177800"/>
                </a:lnTo>
                <a:lnTo>
                  <a:pt x="1676849" y="203200"/>
                </a:lnTo>
                <a:lnTo>
                  <a:pt x="1718967" y="215900"/>
                </a:lnTo>
                <a:lnTo>
                  <a:pt x="1760075" y="241300"/>
                </a:lnTo>
                <a:lnTo>
                  <a:pt x="1800127" y="266700"/>
                </a:lnTo>
                <a:lnTo>
                  <a:pt x="1839077" y="279400"/>
                </a:lnTo>
                <a:lnTo>
                  <a:pt x="1876880" y="317500"/>
                </a:lnTo>
                <a:lnTo>
                  <a:pt x="1913491" y="342900"/>
                </a:lnTo>
                <a:lnTo>
                  <a:pt x="1948864" y="368300"/>
                </a:lnTo>
                <a:lnTo>
                  <a:pt x="1982954" y="393700"/>
                </a:lnTo>
                <a:lnTo>
                  <a:pt x="2015715" y="431800"/>
                </a:lnTo>
                <a:lnTo>
                  <a:pt x="2047103" y="457200"/>
                </a:lnTo>
                <a:lnTo>
                  <a:pt x="2077071" y="495300"/>
                </a:lnTo>
                <a:lnTo>
                  <a:pt x="2105575" y="533400"/>
                </a:lnTo>
                <a:lnTo>
                  <a:pt x="2132569" y="571500"/>
                </a:lnTo>
                <a:lnTo>
                  <a:pt x="2158007" y="609600"/>
                </a:lnTo>
                <a:lnTo>
                  <a:pt x="2181845" y="647700"/>
                </a:lnTo>
                <a:lnTo>
                  <a:pt x="2204036" y="685800"/>
                </a:lnTo>
                <a:lnTo>
                  <a:pt x="2224536" y="723900"/>
                </a:lnTo>
                <a:lnTo>
                  <a:pt x="2243299" y="762000"/>
                </a:lnTo>
                <a:lnTo>
                  <a:pt x="2260279" y="812800"/>
                </a:lnTo>
                <a:lnTo>
                  <a:pt x="2275432" y="850900"/>
                </a:lnTo>
                <a:lnTo>
                  <a:pt x="2288712" y="901700"/>
                </a:lnTo>
                <a:lnTo>
                  <a:pt x="2300073" y="939800"/>
                </a:lnTo>
                <a:lnTo>
                  <a:pt x="2309470" y="990600"/>
                </a:lnTo>
                <a:lnTo>
                  <a:pt x="2316858" y="1028700"/>
                </a:lnTo>
                <a:lnTo>
                  <a:pt x="2322191" y="1079500"/>
                </a:lnTo>
                <a:lnTo>
                  <a:pt x="2325425" y="1130300"/>
                </a:lnTo>
                <a:lnTo>
                  <a:pt x="2326513" y="1168400"/>
                </a:lnTo>
                <a:lnTo>
                  <a:pt x="2325425" y="1219200"/>
                </a:lnTo>
                <a:lnTo>
                  <a:pt x="2322191" y="1270000"/>
                </a:lnTo>
                <a:lnTo>
                  <a:pt x="2316858" y="1320800"/>
                </a:lnTo>
                <a:lnTo>
                  <a:pt x="2309470" y="1358900"/>
                </a:lnTo>
                <a:lnTo>
                  <a:pt x="2300073" y="1409700"/>
                </a:lnTo>
                <a:lnTo>
                  <a:pt x="2288712" y="1447800"/>
                </a:lnTo>
                <a:lnTo>
                  <a:pt x="2275432" y="1498600"/>
                </a:lnTo>
                <a:lnTo>
                  <a:pt x="2260279" y="1536700"/>
                </a:lnTo>
                <a:lnTo>
                  <a:pt x="2243299" y="1587500"/>
                </a:lnTo>
                <a:lnTo>
                  <a:pt x="2224536" y="1625600"/>
                </a:lnTo>
                <a:lnTo>
                  <a:pt x="2204036" y="1663700"/>
                </a:lnTo>
                <a:lnTo>
                  <a:pt x="2181845" y="1701800"/>
                </a:lnTo>
                <a:lnTo>
                  <a:pt x="2158007" y="1739900"/>
                </a:lnTo>
                <a:lnTo>
                  <a:pt x="2132569" y="1778000"/>
                </a:lnTo>
                <a:lnTo>
                  <a:pt x="2105575" y="1816100"/>
                </a:lnTo>
                <a:lnTo>
                  <a:pt x="2077071" y="1854200"/>
                </a:lnTo>
                <a:lnTo>
                  <a:pt x="2047103" y="1879600"/>
                </a:lnTo>
                <a:lnTo>
                  <a:pt x="2015715" y="1917700"/>
                </a:lnTo>
                <a:lnTo>
                  <a:pt x="1982954" y="1955800"/>
                </a:lnTo>
                <a:lnTo>
                  <a:pt x="1948864" y="1981200"/>
                </a:lnTo>
                <a:lnTo>
                  <a:pt x="1913491" y="2006600"/>
                </a:lnTo>
                <a:lnTo>
                  <a:pt x="1876880" y="2032000"/>
                </a:lnTo>
                <a:lnTo>
                  <a:pt x="1839077" y="2057400"/>
                </a:lnTo>
                <a:lnTo>
                  <a:pt x="1800127" y="2082800"/>
                </a:lnTo>
                <a:lnTo>
                  <a:pt x="1760075" y="2108200"/>
                </a:lnTo>
                <a:lnTo>
                  <a:pt x="1718967" y="2133600"/>
                </a:lnTo>
                <a:lnTo>
                  <a:pt x="1676849" y="2146300"/>
                </a:lnTo>
                <a:lnTo>
                  <a:pt x="1633765" y="2171700"/>
                </a:lnTo>
                <a:lnTo>
                  <a:pt x="1589761" y="2184400"/>
                </a:lnTo>
                <a:lnTo>
                  <a:pt x="1405453" y="2235200"/>
                </a:lnTo>
                <a:lnTo>
                  <a:pt x="1357530" y="2235200"/>
                </a:lnTo>
                <a:lnTo>
                  <a:pt x="1308959" y="2247900"/>
                </a:lnTo>
                <a:lnTo>
                  <a:pt x="1691518" y="2247900"/>
                </a:lnTo>
                <a:lnTo>
                  <a:pt x="1712599" y="2235200"/>
                </a:lnTo>
                <a:lnTo>
                  <a:pt x="1753913" y="2222500"/>
                </a:lnTo>
                <a:lnTo>
                  <a:pt x="1794342" y="2197100"/>
                </a:lnTo>
                <a:lnTo>
                  <a:pt x="1833849" y="2171700"/>
                </a:lnTo>
                <a:lnTo>
                  <a:pt x="1872398" y="2146300"/>
                </a:lnTo>
                <a:lnTo>
                  <a:pt x="1909954" y="2133600"/>
                </a:lnTo>
                <a:lnTo>
                  <a:pt x="1946479" y="2095500"/>
                </a:lnTo>
                <a:lnTo>
                  <a:pt x="1981939" y="2070100"/>
                </a:lnTo>
                <a:lnTo>
                  <a:pt x="2016296" y="2044700"/>
                </a:lnTo>
                <a:lnTo>
                  <a:pt x="2049515" y="2019300"/>
                </a:lnTo>
                <a:lnTo>
                  <a:pt x="2081559" y="1981200"/>
                </a:lnTo>
                <a:lnTo>
                  <a:pt x="2112393" y="1955800"/>
                </a:lnTo>
                <a:lnTo>
                  <a:pt x="2141980" y="1917700"/>
                </a:lnTo>
                <a:lnTo>
                  <a:pt x="2170283" y="1879600"/>
                </a:lnTo>
                <a:lnTo>
                  <a:pt x="2197268" y="1854200"/>
                </a:lnTo>
                <a:lnTo>
                  <a:pt x="2222897" y="1816100"/>
                </a:lnTo>
                <a:lnTo>
                  <a:pt x="2247135" y="1778000"/>
                </a:lnTo>
                <a:lnTo>
                  <a:pt x="2269945" y="1739900"/>
                </a:lnTo>
                <a:lnTo>
                  <a:pt x="2291291" y="1701800"/>
                </a:lnTo>
                <a:lnTo>
                  <a:pt x="2311138" y="1663700"/>
                </a:lnTo>
                <a:lnTo>
                  <a:pt x="2329448" y="1612900"/>
                </a:lnTo>
                <a:lnTo>
                  <a:pt x="2346186" y="1574800"/>
                </a:lnTo>
                <a:lnTo>
                  <a:pt x="2361315" y="1536700"/>
                </a:lnTo>
                <a:lnTo>
                  <a:pt x="2374801" y="1485900"/>
                </a:lnTo>
                <a:lnTo>
                  <a:pt x="2386605" y="1447800"/>
                </a:lnTo>
                <a:lnTo>
                  <a:pt x="2396692" y="1409700"/>
                </a:lnTo>
                <a:lnTo>
                  <a:pt x="2405027" y="1358900"/>
                </a:lnTo>
                <a:lnTo>
                  <a:pt x="2411572" y="1308100"/>
                </a:lnTo>
                <a:lnTo>
                  <a:pt x="2416292" y="1270000"/>
                </a:lnTo>
                <a:lnTo>
                  <a:pt x="2419151" y="1219200"/>
                </a:lnTo>
                <a:lnTo>
                  <a:pt x="2420112" y="1168400"/>
                </a:lnTo>
                <a:lnTo>
                  <a:pt x="2419151" y="1130300"/>
                </a:lnTo>
                <a:lnTo>
                  <a:pt x="2416292" y="1079500"/>
                </a:lnTo>
                <a:lnTo>
                  <a:pt x="2411572" y="1028700"/>
                </a:lnTo>
                <a:lnTo>
                  <a:pt x="2405027" y="990600"/>
                </a:lnTo>
                <a:lnTo>
                  <a:pt x="2396692" y="939800"/>
                </a:lnTo>
                <a:lnTo>
                  <a:pt x="2386605" y="901700"/>
                </a:lnTo>
                <a:lnTo>
                  <a:pt x="2374801" y="850900"/>
                </a:lnTo>
                <a:lnTo>
                  <a:pt x="2361315" y="812800"/>
                </a:lnTo>
                <a:lnTo>
                  <a:pt x="2346186" y="774700"/>
                </a:lnTo>
                <a:lnTo>
                  <a:pt x="2329448" y="723900"/>
                </a:lnTo>
                <a:lnTo>
                  <a:pt x="2311138" y="685800"/>
                </a:lnTo>
                <a:lnTo>
                  <a:pt x="2291291" y="647700"/>
                </a:lnTo>
                <a:lnTo>
                  <a:pt x="2269945" y="609600"/>
                </a:lnTo>
                <a:lnTo>
                  <a:pt x="2247135" y="571500"/>
                </a:lnTo>
                <a:lnTo>
                  <a:pt x="2222897" y="533400"/>
                </a:lnTo>
                <a:lnTo>
                  <a:pt x="2197268" y="495300"/>
                </a:lnTo>
                <a:lnTo>
                  <a:pt x="2170283" y="457200"/>
                </a:lnTo>
                <a:lnTo>
                  <a:pt x="2141980" y="431800"/>
                </a:lnTo>
                <a:lnTo>
                  <a:pt x="2112393" y="393700"/>
                </a:lnTo>
                <a:lnTo>
                  <a:pt x="2081559" y="368300"/>
                </a:lnTo>
                <a:lnTo>
                  <a:pt x="2049515" y="330200"/>
                </a:lnTo>
                <a:lnTo>
                  <a:pt x="2016296" y="304800"/>
                </a:lnTo>
                <a:lnTo>
                  <a:pt x="1981939" y="279400"/>
                </a:lnTo>
                <a:lnTo>
                  <a:pt x="1946479" y="241300"/>
                </a:lnTo>
                <a:lnTo>
                  <a:pt x="1909954" y="215900"/>
                </a:lnTo>
                <a:lnTo>
                  <a:pt x="1872398" y="190500"/>
                </a:lnTo>
                <a:lnTo>
                  <a:pt x="1833849" y="177800"/>
                </a:lnTo>
                <a:lnTo>
                  <a:pt x="1794342" y="152400"/>
                </a:lnTo>
                <a:lnTo>
                  <a:pt x="1753913" y="127000"/>
                </a:lnTo>
                <a:lnTo>
                  <a:pt x="1712599" y="114300"/>
                </a:lnTo>
                <a:lnTo>
                  <a:pt x="1691518" y="101600"/>
                </a:lnTo>
                <a:close/>
              </a:path>
              <a:path w="2420620" h="2336800">
                <a:moveTo>
                  <a:pt x="1354555" y="12700"/>
                </a:moveTo>
                <a:lnTo>
                  <a:pt x="1065556" y="12700"/>
                </a:lnTo>
                <a:lnTo>
                  <a:pt x="1018461" y="25400"/>
                </a:lnTo>
                <a:lnTo>
                  <a:pt x="1401650" y="25400"/>
                </a:lnTo>
                <a:lnTo>
                  <a:pt x="1354555" y="12700"/>
                </a:lnTo>
                <a:close/>
              </a:path>
              <a:path w="2420620" h="2336800">
                <a:moveTo>
                  <a:pt x="1258722" y="0"/>
                </a:moveTo>
                <a:lnTo>
                  <a:pt x="1161389" y="0"/>
                </a:lnTo>
                <a:lnTo>
                  <a:pt x="1113210" y="12700"/>
                </a:lnTo>
                <a:lnTo>
                  <a:pt x="1306901" y="12700"/>
                </a:lnTo>
                <a:lnTo>
                  <a:pt x="1258722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4428" y="2447544"/>
            <a:ext cx="2218944" cy="173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9071" y="2264664"/>
            <a:ext cx="2132076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" y="2609088"/>
            <a:ext cx="1924812" cy="1566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54739" y="6418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00" y="184784"/>
            <a:ext cx="98361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10" dirty="0" smtClean="0"/>
              <a:t>Разрабатывается дорожно-земельный план </a:t>
            </a:r>
            <a:r>
              <a:rPr spc="-195" dirty="0" smtClean="0"/>
              <a:t>2040</a:t>
            </a:r>
            <a:endParaRPr spc="-250" dirty="0"/>
          </a:p>
        </p:txBody>
      </p:sp>
      <p:sp>
        <p:nvSpPr>
          <p:cNvPr id="3" name="object 3"/>
          <p:cNvSpPr/>
          <p:nvPr/>
        </p:nvSpPr>
        <p:spPr>
          <a:xfrm>
            <a:off x="4186428" y="1872995"/>
            <a:ext cx="3874135" cy="4828540"/>
          </a:xfrm>
          <a:custGeom>
            <a:avLst/>
            <a:gdLst/>
            <a:ahLst/>
            <a:cxnLst/>
            <a:rect l="l" t="t" r="r" b="b"/>
            <a:pathLst>
              <a:path w="3874134" h="4828540">
                <a:moveTo>
                  <a:pt x="0" y="4828032"/>
                </a:moveTo>
                <a:lnTo>
                  <a:pt x="3874008" y="4828032"/>
                </a:lnTo>
                <a:lnTo>
                  <a:pt x="3874008" y="0"/>
                </a:lnTo>
                <a:lnTo>
                  <a:pt x="0" y="0"/>
                </a:lnTo>
                <a:lnTo>
                  <a:pt x="0" y="4828032"/>
                </a:lnTo>
                <a:close/>
              </a:path>
            </a:pathLst>
          </a:custGeom>
          <a:solidFill>
            <a:srgbClr val="FFF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823" y="1935478"/>
            <a:ext cx="3822700" cy="4829810"/>
          </a:xfrm>
          <a:custGeom>
            <a:avLst/>
            <a:gdLst/>
            <a:ahLst/>
            <a:cxnLst/>
            <a:rect l="l" t="t" r="r" b="b"/>
            <a:pathLst>
              <a:path w="3822700" h="4829809">
                <a:moveTo>
                  <a:pt x="0" y="4829556"/>
                </a:moveTo>
                <a:lnTo>
                  <a:pt x="3822191" y="4829556"/>
                </a:lnTo>
                <a:lnTo>
                  <a:pt x="3822191" y="0"/>
                </a:lnTo>
                <a:lnTo>
                  <a:pt x="0" y="0"/>
                </a:lnTo>
                <a:lnTo>
                  <a:pt x="0" y="4829556"/>
                </a:lnTo>
                <a:close/>
              </a:path>
            </a:pathLst>
          </a:custGeom>
          <a:solidFill>
            <a:srgbClr val="E1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5592" y="1935478"/>
            <a:ext cx="3773804" cy="4829810"/>
          </a:xfrm>
          <a:custGeom>
            <a:avLst/>
            <a:gdLst/>
            <a:ahLst/>
            <a:cxnLst/>
            <a:rect l="l" t="t" r="r" b="b"/>
            <a:pathLst>
              <a:path w="3773804" h="4829809">
                <a:moveTo>
                  <a:pt x="0" y="4829556"/>
                </a:moveTo>
                <a:lnTo>
                  <a:pt x="3773424" y="4829556"/>
                </a:lnTo>
                <a:lnTo>
                  <a:pt x="3773424" y="0"/>
                </a:lnTo>
                <a:lnTo>
                  <a:pt x="0" y="0"/>
                </a:lnTo>
                <a:lnTo>
                  <a:pt x="0" y="4829556"/>
                </a:lnTo>
                <a:close/>
              </a:path>
            </a:pathLst>
          </a:custGeom>
          <a:solidFill>
            <a:srgbClr val="E8F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79" y="6079234"/>
            <a:ext cx="3875532" cy="77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762" y="2582417"/>
            <a:ext cx="3709670" cy="3579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Любые поездки (на общественном, личном, </a:t>
            </a:r>
            <a:r>
              <a:rPr lang="ru-RU" sz="1600" spc="-45" dirty="0" err="1" smtClean="0">
                <a:solidFill>
                  <a:srgbClr val="404040"/>
                </a:solidFill>
                <a:latin typeface="Arial"/>
                <a:cs typeface="Arial"/>
              </a:rPr>
              <a:t>шеринговом</a:t>
            </a: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 транспорте) осуществляются в течение 20 минут в ближайшие регионы</a:t>
            </a:r>
          </a:p>
          <a:p>
            <a:pPr marL="299085" marR="508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endParaRPr sz="1950" dirty="0">
              <a:latin typeface="Times New Roman"/>
              <a:cs typeface="Times New Roman"/>
            </a:endParaRPr>
          </a:p>
          <a:p>
            <a:pPr marL="299085" marR="166370" indent="-286385">
              <a:buFontTx/>
              <a:buChar char="•"/>
              <a:tabLst>
                <a:tab pos="299085" algn="l"/>
                <a:tab pos="299720" algn="l"/>
              </a:tabLst>
            </a:pP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9 из 10 поездок (на общественном, личном, </a:t>
            </a:r>
            <a:r>
              <a:rPr lang="ru-RU" sz="1600" spc="-45" dirty="0" err="1" smtClean="0">
                <a:solidFill>
                  <a:srgbClr val="404040"/>
                </a:solidFill>
                <a:latin typeface="Arial"/>
                <a:cs typeface="Arial"/>
              </a:rPr>
              <a:t>шеринговом</a:t>
            </a: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 транспорте) осуществляются в течение 45 минут во время </a:t>
            </a: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часов пик</a:t>
            </a:r>
            <a:endParaRPr lang="ru-RU" sz="1600" spc="-4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299085" marR="166370" indent="-286385">
              <a:buFontTx/>
              <a:buChar char="•"/>
              <a:tabLst>
                <a:tab pos="299085" algn="l"/>
                <a:tab pos="299720" algn="l"/>
              </a:tabLst>
            </a:pPr>
            <a:endParaRPr sz="1950" dirty="0">
              <a:latin typeface="Times New Roman"/>
              <a:cs typeface="Times New Roman"/>
            </a:endParaRPr>
          </a:p>
          <a:p>
            <a:pPr marL="299085" marR="9842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Поездки на общественном, личном, </a:t>
            </a:r>
            <a:r>
              <a:rPr lang="ru-RU" sz="1600" spc="-45" dirty="0" err="1" smtClean="0">
                <a:solidFill>
                  <a:srgbClr val="404040"/>
                </a:solidFill>
                <a:latin typeface="Arial"/>
                <a:cs typeface="Arial"/>
              </a:rPr>
              <a:t>шеринговом</a:t>
            </a:r>
            <a:r>
              <a:rPr lang="ru-RU" sz="1600" spc="-45" dirty="0" smtClean="0">
                <a:solidFill>
                  <a:srgbClr val="404040"/>
                </a:solidFill>
                <a:latin typeface="Arial"/>
                <a:cs typeface="Arial"/>
              </a:rPr>
              <a:t> транспорте – наиболее привлекательный способ перемещения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2511" y="1974596"/>
            <a:ext cx="200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40" dirty="0">
                <a:solidFill>
                  <a:srgbClr val="404040"/>
                </a:solidFill>
                <a:latin typeface="Arial"/>
                <a:cs typeface="Arial"/>
              </a:rPr>
              <a:t>TRANSPORT </a:t>
            </a:r>
            <a:r>
              <a:rPr sz="1800" b="1" spc="-254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800" b="1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300" dirty="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500" y="2495804"/>
            <a:ext cx="35090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ru-RU" sz="1600" spc="-105" dirty="0" smtClean="0">
                <a:solidFill>
                  <a:srgbClr val="404040"/>
                </a:solidFill>
                <a:latin typeface="Arial"/>
                <a:cs typeface="Arial"/>
              </a:rPr>
              <a:t>Каждый участвует в создании благоприятной транспортной культуры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4500" y="3227577"/>
            <a:ext cx="36201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ru-RU" sz="1600" spc="-30" dirty="0" smtClean="0">
                <a:solidFill>
                  <a:srgbClr val="404040"/>
                </a:solidFill>
                <a:latin typeface="Arial"/>
                <a:cs typeface="Arial"/>
              </a:rPr>
              <a:t>Большее количество поездок на общественном, личном и </a:t>
            </a:r>
            <a:r>
              <a:rPr lang="ru-RU" sz="1600" spc="-30" dirty="0" err="1" smtClean="0">
                <a:solidFill>
                  <a:srgbClr val="404040"/>
                </a:solidFill>
                <a:latin typeface="Arial"/>
                <a:cs typeface="Arial"/>
              </a:rPr>
              <a:t>шеринговом</a:t>
            </a:r>
            <a:r>
              <a:rPr lang="ru-RU" sz="1600" spc="-30" dirty="0" smtClean="0">
                <a:solidFill>
                  <a:srgbClr val="404040"/>
                </a:solidFill>
                <a:latin typeface="Arial"/>
                <a:cs typeface="Arial"/>
              </a:rPr>
              <a:t> транспорте станет </a:t>
            </a:r>
            <a:r>
              <a:rPr lang="ru-RU" sz="1600" spc="-30" dirty="0" err="1" smtClean="0">
                <a:solidFill>
                  <a:srgbClr val="404040"/>
                </a:solidFill>
                <a:latin typeface="Arial"/>
                <a:cs typeface="Arial"/>
              </a:rPr>
              <a:t>безбарьерным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478" y="1954148"/>
            <a:ext cx="35556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0" marR="5080" indent="-1632585" algn="r">
              <a:lnSpc>
                <a:spcPct val="100000"/>
              </a:lnSpc>
              <a:spcBef>
                <a:spcPts val="100"/>
              </a:spcBef>
              <a:tabLst>
                <a:tab pos="8270875" algn="l"/>
              </a:tabLst>
            </a:pPr>
            <a:r>
              <a:rPr lang="ru-RU" sz="1800" b="1" spc="-110" dirty="0" smtClean="0">
                <a:solidFill>
                  <a:srgbClr val="404040"/>
                </a:solidFill>
                <a:latin typeface="Arial"/>
                <a:cs typeface="Arial"/>
              </a:rPr>
              <a:t>ПРИНЦИП 20-/45-МИНУТНОЙ </a:t>
            </a:r>
            <a:r>
              <a:rPr lang="ru-RU" sz="1800" b="1" spc="-220" dirty="0" smtClean="0">
                <a:solidFill>
                  <a:srgbClr val="404040"/>
                </a:solidFill>
                <a:latin typeface="Arial"/>
                <a:cs typeface="Arial"/>
              </a:rPr>
              <a:t>ПОЕЗДКИ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6998" y="2475052"/>
            <a:ext cx="3529329" cy="2982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4262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86385" algn="l"/>
                <a:tab pos="287020" algn="l"/>
              </a:tabLst>
            </a:pPr>
            <a:r>
              <a:rPr lang="ru-RU" sz="1600" spc="-30" dirty="0" smtClean="0">
                <a:solidFill>
                  <a:srgbClr val="404040"/>
                </a:solidFill>
                <a:latin typeface="Arial"/>
                <a:cs typeface="Arial"/>
              </a:rPr>
              <a:t>Больше пространства, уделенного общественному транспорту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86385" marR="508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86385" algn="l"/>
                <a:tab pos="287020" algn="l"/>
              </a:tabLst>
            </a:pPr>
            <a:r>
              <a:rPr lang="ru-RU" sz="1600" spc="-125" dirty="0" smtClean="0">
                <a:solidFill>
                  <a:srgbClr val="404040"/>
                </a:solidFill>
                <a:latin typeface="Arial"/>
                <a:cs typeface="Arial"/>
              </a:rPr>
              <a:t>Сокращение инцидентов с летальным исходом в рамках создания безопасной среды «Нулевое видение»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86385" marR="271780" indent="-286385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lang="ru-RU" sz="1600" spc="-95" dirty="0" smtClean="0">
                <a:solidFill>
                  <a:srgbClr val="404040"/>
                </a:solidFill>
                <a:latin typeface="Arial"/>
                <a:cs typeface="Arial"/>
              </a:rPr>
              <a:t>Использование экологически безопасных источников энергии для достижения условий безопасной среды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73140" y="5999987"/>
            <a:ext cx="1985771" cy="85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6135" y="6124955"/>
            <a:ext cx="1943100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0268" y="5890258"/>
            <a:ext cx="3861816" cy="929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9495" y="6720840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4">
                <a:moveTo>
                  <a:pt x="0" y="108203"/>
                </a:moveTo>
                <a:lnTo>
                  <a:pt x="324611" y="108203"/>
                </a:lnTo>
                <a:lnTo>
                  <a:pt x="324611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ACD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976607" y="64063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574" y="931925"/>
            <a:ext cx="11497310" cy="645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73380" marR="5080" indent="-360680">
              <a:lnSpc>
                <a:spcPts val="2050"/>
              </a:lnSpc>
              <a:spcBef>
                <a:spcPts val="35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1900" spc="-60" dirty="0" smtClean="0">
                <a:latin typeface="Arial"/>
                <a:cs typeface="Arial"/>
              </a:rPr>
              <a:t>Подготовка следующего </a:t>
            </a:r>
            <a:r>
              <a:rPr lang="ru-RU" sz="1900" b="1" spc="-150" dirty="0" smtClean="0">
                <a:latin typeface="Arial"/>
                <a:cs typeface="Arial"/>
              </a:rPr>
              <a:t>Дорожно-земельного отчета</a:t>
            </a:r>
            <a:r>
              <a:rPr sz="1900" b="1" spc="-125" dirty="0" smtClean="0">
                <a:latin typeface="Arial"/>
                <a:cs typeface="Arial"/>
              </a:rPr>
              <a:t>: </a:t>
            </a:r>
            <a:r>
              <a:rPr lang="ru-RU" sz="1900" spc="-135" dirty="0" smtClean="0">
                <a:latin typeface="Arial"/>
                <a:cs typeface="Arial"/>
              </a:rPr>
              <a:t>Рекомендации отображены ниже</a:t>
            </a:r>
            <a:endParaRPr sz="1900" dirty="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345"/>
              </a:spcBef>
              <a:buChar char="•"/>
              <a:tabLst>
                <a:tab pos="373380" algn="l"/>
                <a:tab pos="374015" algn="l"/>
              </a:tabLst>
            </a:pPr>
            <a:r>
              <a:rPr lang="ru-RU" sz="1900" spc="-150" dirty="0" smtClean="0">
                <a:latin typeface="Arial"/>
                <a:cs typeface="Arial"/>
              </a:rPr>
              <a:t>Продолжать  применять автомобильные ограничения в соответствии со следующим дорожно-земельным планом </a:t>
            </a:r>
            <a:endParaRPr sz="1900" spc="-15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5035" y="1913239"/>
            <a:ext cx="3362224" cy="646331"/>
          </a:xfrm>
          <a:prstGeom prst="rect">
            <a:avLst/>
          </a:prstGeom>
          <a:solidFill>
            <a:srgbClr val="FFF7D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ОБЩЕДОСТУПНЫЙ ТРАНСПОРТ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4615" y="1913239"/>
            <a:ext cx="33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10" dirty="0">
                <a:solidFill>
                  <a:srgbClr val="404040"/>
                </a:solidFill>
                <a:latin typeface="Arial"/>
                <a:cs typeface="Arial"/>
              </a:rPr>
              <a:t>ЗДОРОВЫЙ ОБРАЗ ЖИЗНИ – БЕЗОПАСНЕЕ ПОЕЗДКИ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227838"/>
            <a:ext cx="768969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smtClean="0"/>
              <a:t>Введение</a:t>
            </a:r>
            <a:r>
              <a:rPr spc="-105" dirty="0" smtClean="0"/>
              <a:t>: </a:t>
            </a:r>
            <a:r>
              <a:rPr lang="ru-RU" spc="-105" dirty="0" err="1" smtClean="0"/>
              <a:t>Шеринговый</a:t>
            </a:r>
            <a:r>
              <a:rPr lang="ru-RU" spc="-105" dirty="0" smtClean="0"/>
              <a:t> транспорт</a:t>
            </a:r>
            <a:endParaRPr spc="-254" dirty="0"/>
          </a:p>
        </p:txBody>
      </p:sp>
      <p:sp>
        <p:nvSpPr>
          <p:cNvPr id="3" name="object 3"/>
          <p:cNvSpPr txBox="1"/>
          <p:nvPr/>
        </p:nvSpPr>
        <p:spPr>
          <a:xfrm>
            <a:off x="11805284" y="651093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2031" y="1778325"/>
            <a:ext cx="7069435" cy="4259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0367" y="6166103"/>
            <a:ext cx="5962015" cy="527709"/>
          </a:xfrm>
          <a:prstGeom prst="rect">
            <a:avLst/>
          </a:prstGeom>
          <a:solidFill>
            <a:srgbClr val="F1F1F1"/>
          </a:solidFill>
          <a:ln w="9144">
            <a:solidFill>
              <a:srgbClr val="40404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lang="ru-RU" sz="1600" i="1" spc="-90" dirty="0" smtClean="0">
                <a:solidFill>
                  <a:srgbClr val="585858"/>
                </a:solidFill>
                <a:latin typeface="Arial"/>
                <a:cs typeface="Arial"/>
              </a:rPr>
              <a:t>Соотношение разных способов перемещения </a:t>
            </a:r>
            <a:r>
              <a:rPr sz="1600" i="1" spc="-5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1600" i="1" spc="-50" dirty="0" smtClean="0">
                <a:solidFill>
                  <a:srgbClr val="585858"/>
                </a:solidFill>
                <a:latin typeface="Arial"/>
                <a:cs typeface="Arial"/>
              </a:rPr>
              <a:t>ежедневные поездки/млн</a:t>
            </a:r>
            <a:r>
              <a:rPr sz="1600" i="1" spc="-5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86871" y="4050791"/>
            <a:ext cx="990600" cy="1571625"/>
          </a:xfrm>
          <a:custGeom>
            <a:avLst/>
            <a:gdLst/>
            <a:ahLst/>
            <a:cxnLst/>
            <a:rect l="l" t="t" r="r" b="b"/>
            <a:pathLst>
              <a:path w="990600" h="1571625">
                <a:moveTo>
                  <a:pt x="742950" y="495299"/>
                </a:moveTo>
                <a:lnTo>
                  <a:pt x="247650" y="495299"/>
                </a:lnTo>
                <a:lnTo>
                  <a:pt x="247650" y="1571243"/>
                </a:lnTo>
                <a:lnTo>
                  <a:pt x="742950" y="1571243"/>
                </a:lnTo>
                <a:lnTo>
                  <a:pt x="742950" y="495299"/>
                </a:lnTo>
                <a:close/>
              </a:path>
              <a:path w="990600" h="1571625">
                <a:moveTo>
                  <a:pt x="495300" y="0"/>
                </a:moveTo>
                <a:lnTo>
                  <a:pt x="0" y="495299"/>
                </a:lnTo>
                <a:lnTo>
                  <a:pt x="990600" y="495299"/>
                </a:lnTo>
                <a:lnTo>
                  <a:pt x="4953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86871" y="4050791"/>
            <a:ext cx="990600" cy="1571625"/>
          </a:xfrm>
          <a:custGeom>
            <a:avLst/>
            <a:gdLst/>
            <a:ahLst/>
            <a:cxnLst/>
            <a:rect l="l" t="t" r="r" b="b"/>
            <a:pathLst>
              <a:path w="990600" h="1571625">
                <a:moveTo>
                  <a:pt x="247650" y="1571243"/>
                </a:moveTo>
                <a:lnTo>
                  <a:pt x="247650" y="495299"/>
                </a:lnTo>
                <a:lnTo>
                  <a:pt x="0" y="495299"/>
                </a:lnTo>
                <a:lnTo>
                  <a:pt x="495300" y="0"/>
                </a:lnTo>
                <a:lnTo>
                  <a:pt x="990600" y="495299"/>
                </a:lnTo>
                <a:lnTo>
                  <a:pt x="742950" y="495299"/>
                </a:lnTo>
                <a:lnTo>
                  <a:pt x="742950" y="1571243"/>
                </a:lnTo>
                <a:lnTo>
                  <a:pt x="247650" y="1571243"/>
                </a:lnTo>
                <a:close/>
              </a:path>
            </a:pathLst>
          </a:custGeom>
          <a:ln w="1219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57381" y="4620005"/>
            <a:ext cx="4711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250" dirty="0" smtClean="0">
                <a:latin typeface="Arial"/>
                <a:cs typeface="Arial"/>
              </a:rPr>
              <a:t>ОТ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70" dirty="0">
                <a:latin typeface="Arial"/>
                <a:cs typeface="Arial"/>
              </a:rPr>
              <a:t>14%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86871" y="2107692"/>
            <a:ext cx="990600" cy="1544320"/>
          </a:xfrm>
          <a:custGeom>
            <a:avLst/>
            <a:gdLst/>
            <a:ahLst/>
            <a:cxnLst/>
            <a:rect l="l" t="t" r="r" b="b"/>
            <a:pathLst>
              <a:path w="990600" h="1544320">
                <a:moveTo>
                  <a:pt x="990600" y="1048512"/>
                </a:moveTo>
                <a:lnTo>
                  <a:pt x="0" y="1048512"/>
                </a:lnTo>
                <a:lnTo>
                  <a:pt x="495300" y="1543812"/>
                </a:lnTo>
                <a:lnTo>
                  <a:pt x="990600" y="1048512"/>
                </a:lnTo>
                <a:close/>
              </a:path>
              <a:path w="990600" h="1544320">
                <a:moveTo>
                  <a:pt x="742950" y="0"/>
                </a:moveTo>
                <a:lnTo>
                  <a:pt x="247650" y="0"/>
                </a:lnTo>
                <a:lnTo>
                  <a:pt x="247650" y="1048512"/>
                </a:lnTo>
                <a:lnTo>
                  <a:pt x="742950" y="1048512"/>
                </a:lnTo>
                <a:lnTo>
                  <a:pt x="74295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86871" y="2107692"/>
            <a:ext cx="990600" cy="1544320"/>
          </a:xfrm>
          <a:custGeom>
            <a:avLst/>
            <a:gdLst/>
            <a:ahLst/>
            <a:cxnLst/>
            <a:rect l="l" t="t" r="r" b="b"/>
            <a:pathLst>
              <a:path w="990600" h="1544320">
                <a:moveTo>
                  <a:pt x="247650" y="0"/>
                </a:moveTo>
                <a:lnTo>
                  <a:pt x="247650" y="1048512"/>
                </a:lnTo>
                <a:lnTo>
                  <a:pt x="0" y="1048512"/>
                </a:lnTo>
                <a:lnTo>
                  <a:pt x="495300" y="1543812"/>
                </a:lnTo>
                <a:lnTo>
                  <a:pt x="990600" y="1048512"/>
                </a:lnTo>
                <a:lnTo>
                  <a:pt x="742950" y="1048512"/>
                </a:lnTo>
                <a:lnTo>
                  <a:pt x="742950" y="0"/>
                </a:lnTo>
                <a:lnTo>
                  <a:pt x="247650" y="0"/>
                </a:lnTo>
                <a:close/>
              </a:path>
            </a:pathLst>
          </a:custGeom>
          <a:ln w="12192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4028" y="1983065"/>
            <a:ext cx="2351151" cy="2314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00107" y="6567627"/>
            <a:ext cx="15792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30" dirty="0">
                <a:solidFill>
                  <a:srgbClr val="585858"/>
                </a:solidFill>
                <a:latin typeface="Arial"/>
                <a:cs typeface="Arial"/>
              </a:rPr>
              <a:t>* </a:t>
            </a:r>
            <a:r>
              <a:rPr sz="1200" i="1" spc="-45" dirty="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sz="1200" i="1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585858"/>
                </a:solidFill>
                <a:latin typeface="Arial"/>
                <a:cs typeface="Arial"/>
              </a:rPr>
              <a:t>Source: </a:t>
            </a:r>
            <a:r>
              <a:rPr sz="1200" i="1" spc="-140" dirty="0">
                <a:solidFill>
                  <a:srgbClr val="585858"/>
                </a:solidFill>
                <a:latin typeface="Arial"/>
                <a:cs typeface="Arial"/>
              </a:rPr>
              <a:t>HITS </a:t>
            </a:r>
            <a:r>
              <a:rPr sz="1200" i="1" spc="-60" dirty="0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572" y="4715255"/>
            <a:ext cx="2950464" cy="1827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63702" y="852881"/>
            <a:ext cx="11064240" cy="2195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indent="-361315">
              <a:lnSpc>
                <a:spcPts val="2740"/>
              </a:lnSpc>
              <a:spcBef>
                <a:spcPts val="100"/>
              </a:spcBef>
              <a:buChar char="•"/>
              <a:tabLst>
                <a:tab pos="374015" algn="l"/>
                <a:tab pos="374650" algn="l"/>
              </a:tabLst>
            </a:pPr>
            <a:r>
              <a:rPr lang="ru-RU" sz="2400" spc="-70" dirty="0" smtClean="0">
                <a:solidFill>
                  <a:srgbClr val="585858"/>
                </a:solidFill>
                <a:latin typeface="Arial"/>
                <a:cs typeface="Arial"/>
              </a:rPr>
              <a:t>В Сингапуре</a:t>
            </a:r>
            <a:r>
              <a:rPr sz="2400" spc="-14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585858"/>
                </a:solidFill>
                <a:latin typeface="Arial"/>
                <a:cs typeface="Arial"/>
              </a:rPr>
              <a:t>71% </a:t>
            </a:r>
            <a:r>
              <a:rPr lang="ru-RU" sz="2400" spc="-5" dirty="0" smtClean="0">
                <a:solidFill>
                  <a:srgbClr val="585858"/>
                </a:solidFill>
                <a:latin typeface="Arial"/>
                <a:cs typeface="Arial"/>
              </a:rPr>
              <a:t>поездок совершается за счет общественного транспорта и вело- и пешего перемещения </a:t>
            </a:r>
            <a:r>
              <a:rPr lang="en-US" sz="2400" spc="-5" dirty="0" smtClean="0">
                <a:solidFill>
                  <a:srgbClr val="585858"/>
                </a:solidFill>
                <a:latin typeface="Arial"/>
                <a:cs typeface="Arial"/>
              </a:rPr>
              <a:t>(WCR)</a:t>
            </a:r>
            <a:endParaRPr sz="2400" dirty="0">
              <a:latin typeface="Arial"/>
              <a:cs typeface="Arial"/>
            </a:endParaRPr>
          </a:p>
          <a:p>
            <a:pPr marL="862330">
              <a:lnSpc>
                <a:spcPct val="100000"/>
              </a:lnSpc>
              <a:spcBef>
                <a:spcPts val="920"/>
              </a:spcBef>
            </a:pPr>
            <a:r>
              <a:rPr sz="1800" b="1" i="1" spc="-95" dirty="0">
                <a:solidFill>
                  <a:srgbClr val="585858"/>
                </a:solidFill>
                <a:latin typeface="Arial-BoldItalicMT"/>
                <a:cs typeface="Arial-BoldItalicMT"/>
              </a:rPr>
              <a:t>2016 </a:t>
            </a:r>
            <a:r>
              <a:rPr sz="1800" b="1" i="1" spc="-90" dirty="0">
                <a:solidFill>
                  <a:srgbClr val="585858"/>
                </a:solidFill>
                <a:latin typeface="Arial-BoldItalicMT"/>
                <a:cs typeface="Arial-BoldItalicMT"/>
              </a:rPr>
              <a:t>Mode </a:t>
            </a:r>
            <a:r>
              <a:rPr sz="1800" b="1" i="1" spc="-140" dirty="0">
                <a:solidFill>
                  <a:srgbClr val="585858"/>
                </a:solidFill>
                <a:latin typeface="Arial-BoldItalicMT"/>
                <a:cs typeface="Arial-BoldItalicMT"/>
              </a:rPr>
              <a:t>share</a:t>
            </a:r>
            <a:endParaRPr sz="1800" dirty="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0605770" marR="5080" indent="80645">
              <a:lnSpc>
                <a:spcPct val="100000"/>
              </a:lnSpc>
              <a:spcBef>
                <a:spcPts val="1580"/>
              </a:spcBef>
            </a:pPr>
            <a:r>
              <a:rPr lang="ru-RU" sz="2000" b="1" spc="-225" dirty="0" smtClean="0">
                <a:latin typeface="Arial"/>
                <a:cs typeface="Arial"/>
              </a:rPr>
              <a:t>ЧТ</a:t>
            </a:r>
            <a:r>
              <a:rPr sz="2000" b="1" spc="-175" dirty="0" smtClean="0">
                <a:latin typeface="Arial"/>
                <a:cs typeface="Arial"/>
              </a:rPr>
              <a:t>13</a:t>
            </a:r>
            <a:r>
              <a:rPr sz="2000" b="1" spc="-175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0347" y="4329429"/>
            <a:ext cx="77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i="1" spc="-240" dirty="0" smtClean="0">
                <a:solidFill>
                  <a:srgbClr val="585858"/>
                </a:solidFill>
                <a:latin typeface="Arial-BoldItalicMT"/>
                <a:cs typeface="Arial-BoldItalicMT"/>
              </a:rPr>
              <a:t>К 2040 г.</a:t>
            </a:r>
            <a:endParaRPr sz="1800" dirty="0">
              <a:latin typeface="Arial-BoldItalicMT"/>
              <a:cs typeface="Arial-BoldItalicM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10769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частный транспорт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59836" y="2130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такси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0924" y="347778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автобусы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221" y="347778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MRT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0297" y="1846379"/>
            <a:ext cx="119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активная мобильность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04704" y="5328790"/>
            <a:ext cx="2000662" cy="1015663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поездок во время </a:t>
            </a:r>
            <a:r>
              <a:rPr lang="ru-RU" sz="1200" dirty="0" smtClean="0"/>
              <a:t>часов пик </a:t>
            </a:r>
            <a:r>
              <a:rPr lang="ru-RU" sz="1200" dirty="0" smtClean="0"/>
              <a:t>будет осуществляться за счет общественного </a:t>
            </a:r>
            <a:r>
              <a:rPr lang="ru-RU" sz="1200" dirty="0" smtClean="0"/>
              <a:t>транспорта, передвижения на велосипеде </a:t>
            </a:r>
            <a:r>
              <a:rPr lang="ru-RU" sz="1200" smtClean="0"/>
              <a:t>и пешком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577" y="5465822"/>
            <a:ext cx="118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Планируется, что</a:t>
            </a:r>
            <a:endParaRPr lang="ru-RU" sz="1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1484" y="2603942"/>
            <a:ext cx="1708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Сейчас 71% поездок осуществляется </a:t>
            </a:r>
            <a:r>
              <a:rPr lang="ru-RU" sz="1000" b="1" dirty="0"/>
              <a:t>за счет общественного транспорта и вело- и пешего передвижения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77000" y="1850982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807985" y="1692490"/>
            <a:ext cx="5073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60591" y="2169247"/>
            <a:ext cx="1066574" cy="338554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Грузовики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9185579" y="2000423"/>
            <a:ext cx="1066574" cy="338554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Грузовики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697467" y="2811023"/>
            <a:ext cx="1192822" cy="646331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Частный транспорт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059331" y="2661613"/>
            <a:ext cx="1192822" cy="646331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Частный транспорт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898507" y="3652012"/>
            <a:ext cx="578493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/>
              <a:t>Такси</a:t>
            </a:r>
            <a:endParaRPr lang="ru-RU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9319499" y="3408743"/>
            <a:ext cx="701039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/>
              <a:t>Такси</a:t>
            </a:r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752971" y="4126795"/>
            <a:ext cx="802970" cy="276999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Автобусы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159734" y="3937327"/>
            <a:ext cx="802970" cy="276999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Автобусы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393" y="4792899"/>
            <a:ext cx="737007" cy="276999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MRT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9269277" y="4627824"/>
            <a:ext cx="737007" cy="276999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MRT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631716" y="5338248"/>
            <a:ext cx="1195450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Активная мобильность</a:t>
            </a:r>
            <a:endParaRPr lang="ru-RU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9072293" y="5286413"/>
            <a:ext cx="1195450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Активная мобильность</a:t>
            </a:r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140" y="1505711"/>
            <a:ext cx="3121660" cy="4914900"/>
          </a:xfrm>
          <a:custGeom>
            <a:avLst/>
            <a:gdLst/>
            <a:ahLst/>
            <a:cxnLst/>
            <a:rect l="l" t="t" r="r" b="b"/>
            <a:pathLst>
              <a:path w="3121659" h="4914900">
                <a:moveTo>
                  <a:pt x="0" y="4914900"/>
                </a:moveTo>
                <a:lnTo>
                  <a:pt x="3121152" y="4914900"/>
                </a:lnTo>
                <a:lnTo>
                  <a:pt x="3121152" y="0"/>
                </a:lnTo>
                <a:lnTo>
                  <a:pt x="0" y="0"/>
                </a:lnTo>
                <a:lnTo>
                  <a:pt x="0" y="4914900"/>
                </a:lnTo>
                <a:close/>
              </a:path>
            </a:pathLst>
          </a:custGeom>
          <a:solidFill>
            <a:srgbClr val="B8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383" y="318008"/>
            <a:ext cx="8218373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smtClean="0"/>
              <a:t>Введение</a:t>
            </a:r>
            <a:r>
              <a:rPr spc="-105" dirty="0" smtClean="0"/>
              <a:t>: </a:t>
            </a:r>
            <a:r>
              <a:rPr lang="ru-RU" spc="-105" dirty="0" smtClean="0"/>
              <a:t>Общественный транспорт</a:t>
            </a:r>
            <a:endParaRPr spc="-220" dirty="0"/>
          </a:p>
        </p:txBody>
      </p:sp>
      <p:sp>
        <p:nvSpPr>
          <p:cNvPr id="4" name="object 4"/>
          <p:cNvSpPr/>
          <p:nvPr/>
        </p:nvSpPr>
        <p:spPr>
          <a:xfrm>
            <a:off x="5379720" y="4480559"/>
            <a:ext cx="141046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603" y="5170932"/>
            <a:ext cx="483857" cy="6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088" y="5155691"/>
            <a:ext cx="557009" cy="677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9011" y="5155691"/>
            <a:ext cx="483857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9784" y="5155691"/>
            <a:ext cx="557009" cy="67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2288" y="5155691"/>
            <a:ext cx="800862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7108" y="5155691"/>
            <a:ext cx="1530858" cy="67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603" y="5536691"/>
            <a:ext cx="483857" cy="631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5088" y="5521452"/>
            <a:ext cx="864869" cy="6774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5440" y="5521452"/>
            <a:ext cx="785622" cy="677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603" y="5902452"/>
            <a:ext cx="483857" cy="63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5088" y="5887211"/>
            <a:ext cx="864869" cy="677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5440" y="5887211"/>
            <a:ext cx="1372362" cy="677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22672" y="4606493"/>
            <a:ext cx="2533015" cy="1745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95"/>
              </a:spcBef>
            </a:pPr>
            <a:r>
              <a:rPr sz="4000" spc="-245" dirty="0">
                <a:solidFill>
                  <a:srgbClr val="585858"/>
                </a:solidFill>
                <a:latin typeface="Arial"/>
                <a:cs typeface="Arial"/>
              </a:rPr>
              <a:t>Rail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95" dirty="0">
                <a:solidFill>
                  <a:srgbClr val="585858"/>
                </a:solidFill>
                <a:latin typeface="Arial"/>
                <a:cs typeface="Arial"/>
              </a:rPr>
              <a:t>3.5 </a:t>
            </a:r>
            <a:r>
              <a:rPr sz="2400" b="1" spc="-114" dirty="0">
                <a:solidFill>
                  <a:srgbClr val="585858"/>
                </a:solidFill>
                <a:latin typeface="Arial"/>
                <a:cs typeface="Arial"/>
              </a:rPr>
              <a:t>mil</a:t>
            </a:r>
            <a:r>
              <a:rPr sz="2400" b="1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585858"/>
                </a:solidFill>
                <a:latin typeface="Arial"/>
                <a:cs typeface="Arial"/>
              </a:rPr>
              <a:t>ridership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125" dirty="0">
                <a:solidFill>
                  <a:srgbClr val="585858"/>
                </a:solidFill>
                <a:latin typeface="Arial"/>
                <a:cs typeface="Arial"/>
              </a:rPr>
              <a:t>229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00" dirty="0" smtClean="0">
                <a:solidFill>
                  <a:srgbClr val="585858"/>
                </a:solidFill>
                <a:latin typeface="Arial"/>
                <a:cs typeface="Arial"/>
              </a:rPr>
              <a:t>км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25" dirty="0">
                <a:solidFill>
                  <a:srgbClr val="585858"/>
                </a:solidFill>
                <a:latin typeface="Arial"/>
                <a:cs typeface="Arial"/>
              </a:rPr>
              <a:t>180</a:t>
            </a:r>
            <a:r>
              <a:rPr sz="24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585858"/>
                </a:solidFill>
                <a:latin typeface="Arial"/>
                <a:cs typeface="Arial"/>
              </a:rPr>
              <a:t>stations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67967" y="1188719"/>
            <a:ext cx="3121660" cy="5232400"/>
          </a:xfrm>
          <a:custGeom>
            <a:avLst/>
            <a:gdLst/>
            <a:ahLst/>
            <a:cxnLst/>
            <a:rect l="l" t="t" r="r" b="b"/>
            <a:pathLst>
              <a:path w="3121660" h="5232400">
                <a:moveTo>
                  <a:pt x="0" y="5231892"/>
                </a:moveTo>
                <a:lnTo>
                  <a:pt x="3121152" y="5231892"/>
                </a:lnTo>
                <a:lnTo>
                  <a:pt x="3121152" y="0"/>
                </a:lnTo>
                <a:lnTo>
                  <a:pt x="0" y="0"/>
                </a:lnTo>
                <a:lnTo>
                  <a:pt x="0" y="5231892"/>
                </a:lnTo>
                <a:close/>
              </a:path>
            </a:pathLst>
          </a:custGeom>
          <a:solidFill>
            <a:srgbClr val="C2F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5123" y="4480559"/>
            <a:ext cx="1399794" cy="11163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0055" y="5170932"/>
            <a:ext cx="483857" cy="6316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5064" y="5155691"/>
            <a:ext cx="557009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7567" y="5155691"/>
            <a:ext cx="800862" cy="6774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2388" y="5155691"/>
            <a:ext cx="1530858" cy="6774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0055" y="5536691"/>
            <a:ext cx="483857" cy="6316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5064" y="5521452"/>
            <a:ext cx="555498" cy="6774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7464" y="5521452"/>
            <a:ext cx="557009" cy="6774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1388" y="5521452"/>
            <a:ext cx="479285" cy="677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7588" y="5521452"/>
            <a:ext cx="864869" cy="6774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67939" y="5521452"/>
            <a:ext cx="1113282" cy="6774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0055" y="5902452"/>
            <a:ext cx="483857" cy="6316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5064" y="5887211"/>
            <a:ext cx="2385822" cy="6774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81505" y="4606493"/>
            <a:ext cx="2465070" cy="1745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120" dirty="0">
                <a:solidFill>
                  <a:srgbClr val="585858"/>
                </a:solidFill>
                <a:latin typeface="Arial"/>
                <a:cs typeface="Arial"/>
              </a:rPr>
              <a:t>4 </a:t>
            </a:r>
            <a:r>
              <a:rPr sz="2400" b="1" spc="-114" dirty="0">
                <a:solidFill>
                  <a:srgbClr val="585858"/>
                </a:solidFill>
                <a:latin typeface="Arial"/>
                <a:cs typeface="Arial"/>
              </a:rPr>
              <a:t>mil</a:t>
            </a:r>
            <a:r>
              <a:rPr sz="2400" b="1" spc="-2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585858"/>
                </a:solidFill>
                <a:latin typeface="Arial"/>
                <a:cs typeface="Arial"/>
              </a:rPr>
              <a:t>ridership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130" dirty="0">
                <a:solidFill>
                  <a:srgbClr val="585858"/>
                </a:solidFill>
                <a:latin typeface="Arial"/>
                <a:cs typeface="Arial"/>
              </a:rPr>
              <a:t>&gt;5,600</a:t>
            </a:r>
            <a:r>
              <a:rPr sz="24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585858"/>
                </a:solidFill>
                <a:latin typeface="Arial"/>
                <a:cs typeface="Arial"/>
              </a:rPr>
              <a:t>buses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45" dirty="0">
                <a:solidFill>
                  <a:srgbClr val="585858"/>
                </a:solidFill>
                <a:latin typeface="Arial"/>
                <a:cs typeface="Arial"/>
              </a:rPr>
              <a:t>&gt;310 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bus</a:t>
            </a:r>
            <a:r>
              <a:rPr sz="2400" spc="-20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routes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8788" y="2944367"/>
            <a:ext cx="3240405" cy="3476625"/>
          </a:xfrm>
          <a:custGeom>
            <a:avLst/>
            <a:gdLst/>
            <a:ahLst/>
            <a:cxnLst/>
            <a:rect l="l" t="t" r="r" b="b"/>
            <a:pathLst>
              <a:path w="3240404" h="3476625">
                <a:moveTo>
                  <a:pt x="0" y="3476244"/>
                </a:moveTo>
                <a:lnTo>
                  <a:pt x="3240024" y="3476244"/>
                </a:lnTo>
                <a:lnTo>
                  <a:pt x="3240024" y="0"/>
                </a:lnTo>
                <a:lnTo>
                  <a:pt x="0" y="0"/>
                </a:lnTo>
                <a:lnTo>
                  <a:pt x="0" y="347624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87056" y="4850891"/>
            <a:ext cx="3603498" cy="11163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97697" y="4975936"/>
            <a:ext cx="2974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5" dirty="0">
                <a:solidFill>
                  <a:srgbClr val="585858"/>
                </a:solidFill>
                <a:latin typeface="Arial"/>
                <a:cs typeface="Arial"/>
              </a:rPr>
              <a:t>Ride</a:t>
            </a:r>
            <a:r>
              <a:rPr sz="4000" spc="-2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000" spc="-180" dirty="0">
                <a:solidFill>
                  <a:srgbClr val="585858"/>
                </a:solidFill>
                <a:latin typeface="Arial"/>
                <a:cs typeface="Arial"/>
              </a:rPr>
              <a:t>hail/Taxis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31252" y="5539740"/>
            <a:ext cx="483857" cy="6316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76259" y="5524500"/>
            <a:ext cx="557009" cy="6774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30183" y="5524500"/>
            <a:ext cx="483857" cy="6774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0956" y="5524500"/>
            <a:ext cx="557009" cy="6774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33459" y="5524500"/>
            <a:ext cx="800861" cy="6774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98280" y="5524500"/>
            <a:ext cx="1530857" cy="67741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31252" y="5905500"/>
            <a:ext cx="483857" cy="63169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76259" y="5890259"/>
            <a:ext cx="555498" cy="6774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28659" y="5890259"/>
            <a:ext cx="710946" cy="6774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36507" y="5890259"/>
            <a:ext cx="479285" cy="6774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2707" y="5890259"/>
            <a:ext cx="864870" cy="6774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43059" y="5890259"/>
            <a:ext cx="1390650" cy="6774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903209" y="5597753"/>
            <a:ext cx="2537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95" dirty="0">
                <a:solidFill>
                  <a:srgbClr val="585858"/>
                </a:solidFill>
                <a:latin typeface="Arial"/>
                <a:cs typeface="Arial"/>
              </a:rPr>
              <a:t>1.1 </a:t>
            </a:r>
            <a:r>
              <a:rPr sz="2400" b="1" spc="-114" dirty="0">
                <a:solidFill>
                  <a:srgbClr val="585858"/>
                </a:solidFill>
                <a:latin typeface="Arial"/>
                <a:cs typeface="Arial"/>
              </a:rPr>
              <a:t>mil</a:t>
            </a:r>
            <a:r>
              <a:rPr sz="2400" b="1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585858"/>
                </a:solidFill>
                <a:latin typeface="Arial"/>
                <a:cs typeface="Arial"/>
              </a:rPr>
              <a:t>ridership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130" dirty="0">
                <a:solidFill>
                  <a:srgbClr val="585858"/>
                </a:solidFill>
                <a:latin typeface="Arial"/>
                <a:cs typeface="Arial"/>
              </a:rPr>
              <a:t>&gt;65,000</a:t>
            </a:r>
            <a:r>
              <a:rPr sz="24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585858"/>
                </a:solidFill>
                <a:latin typeface="Arial"/>
                <a:cs typeface="Arial"/>
              </a:rPr>
              <a:t>vehicles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8739" y="1295400"/>
            <a:ext cx="2956560" cy="19720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69935" y="3072383"/>
            <a:ext cx="3015996" cy="18836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17720" y="1615439"/>
            <a:ext cx="2980944" cy="15072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587230" y="6357924"/>
            <a:ext cx="2317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26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200" i="1" spc="130" dirty="0">
                <a:solidFill>
                  <a:srgbClr val="585858"/>
                </a:solidFill>
                <a:latin typeface="Arial"/>
                <a:cs typeface="Arial"/>
              </a:rPr>
              <a:t>* </a:t>
            </a:r>
            <a:r>
              <a:rPr sz="1200" i="1" spc="-45" dirty="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sz="1200" i="1" spc="-95" dirty="0">
                <a:solidFill>
                  <a:srgbClr val="585858"/>
                </a:solidFill>
                <a:latin typeface="Arial"/>
                <a:cs typeface="Arial"/>
              </a:rPr>
              <a:t>as </a:t>
            </a:r>
            <a:r>
              <a:rPr sz="1200" i="1" spc="-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i="1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i="1" spc="-110" dirty="0">
                <a:solidFill>
                  <a:srgbClr val="585858"/>
                </a:solidFill>
                <a:latin typeface="Arial"/>
                <a:cs typeface="Arial"/>
              </a:rPr>
              <a:t>Dec </a:t>
            </a:r>
            <a:r>
              <a:rPr sz="1200" i="1" spc="-60" dirty="0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4648" y="4557236"/>
            <a:ext cx="2654808" cy="1846659"/>
          </a:xfrm>
          <a:prstGeom prst="rect">
            <a:avLst/>
          </a:prstGeom>
          <a:solidFill>
            <a:srgbClr val="C2F9C8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пассажиропоток – 4 млн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5,600 автобусов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&gt;310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автобусных маршрутов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14671" y="4462475"/>
            <a:ext cx="2632329" cy="1846659"/>
          </a:xfrm>
          <a:prstGeom prst="rect">
            <a:avLst/>
          </a:prstGeom>
          <a:solidFill>
            <a:srgbClr val="B8F6F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Ж/д транспорт: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пассажиропоток – 3.5 млн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протяженность – 229 км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180 станций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88922" y="5017800"/>
            <a:ext cx="3083750" cy="1334307"/>
          </a:xfrm>
          <a:prstGeom prst="rect">
            <a:avLst/>
          </a:prstGeom>
          <a:solidFill>
            <a:srgbClr val="FFF1CC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Такси: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пассажиропоток – 1.1 млн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65,000 автомобилей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132" y="421004"/>
            <a:ext cx="9802826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smtClean="0"/>
              <a:t>Введение</a:t>
            </a:r>
            <a:r>
              <a:rPr spc="-105" dirty="0" smtClean="0"/>
              <a:t>: </a:t>
            </a:r>
            <a:r>
              <a:rPr lang="ru-RU" spc="-105" dirty="0" smtClean="0"/>
              <a:t>Данные по дорожной инфраструктуре и транспортной ситуации</a:t>
            </a:r>
            <a:endParaRPr spc="-280" dirty="0"/>
          </a:p>
        </p:txBody>
      </p:sp>
      <p:sp>
        <p:nvSpPr>
          <p:cNvPr id="3" name="object 3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917" y="1592326"/>
            <a:ext cx="2309051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sz="2700" spc="-160" dirty="0">
                <a:latin typeface="Arial"/>
                <a:cs typeface="Arial"/>
              </a:rPr>
              <a:t>3,336</a:t>
            </a:r>
            <a:r>
              <a:rPr sz="2700" spc="-290" dirty="0">
                <a:latin typeface="Arial"/>
                <a:cs typeface="Arial"/>
              </a:rPr>
              <a:t> </a:t>
            </a:r>
            <a:r>
              <a:rPr lang="ru-RU" sz="1800" spc="-85" dirty="0" smtClean="0">
                <a:latin typeface="Arial"/>
                <a:cs typeface="Arial"/>
              </a:rPr>
              <a:t>км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1570"/>
              </a:lnSpc>
              <a:spcBef>
                <a:spcPts val="1540"/>
              </a:spcBef>
            </a:pPr>
            <a:r>
              <a:rPr lang="ru-RU" sz="1350" spc="-50" dirty="0" smtClean="0">
                <a:solidFill>
                  <a:srgbClr val="008B8B"/>
                </a:solidFill>
                <a:latin typeface="Arial"/>
                <a:cs typeface="Arial"/>
              </a:rPr>
              <a:t>Протяженность дорожной инфраструктуры </a:t>
            </a:r>
            <a:r>
              <a:rPr sz="1350" spc="-45" dirty="0" smtClean="0">
                <a:solidFill>
                  <a:srgbClr val="008B8B"/>
                </a:solidFill>
                <a:latin typeface="Arial"/>
                <a:cs typeface="Arial"/>
              </a:rPr>
              <a:t>(</a:t>
            </a:r>
            <a:r>
              <a:rPr lang="ru-RU" sz="1350" spc="-45" dirty="0" smtClean="0">
                <a:solidFill>
                  <a:srgbClr val="008B8B"/>
                </a:solidFill>
                <a:latin typeface="Arial"/>
                <a:cs typeface="Arial"/>
              </a:rPr>
              <a:t>за исключением экспресс-полос</a:t>
            </a:r>
            <a:r>
              <a:rPr sz="1350" spc="-55" dirty="0" smtClean="0">
                <a:solidFill>
                  <a:srgbClr val="008B8B"/>
                </a:solidFill>
                <a:latin typeface="Arial"/>
                <a:cs typeface="Arial"/>
              </a:rPr>
              <a:t>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2983" y="1592326"/>
            <a:ext cx="1244600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2700" spc="-125" dirty="0">
                <a:latin typeface="Arial"/>
                <a:cs typeface="Arial"/>
              </a:rPr>
              <a:t>164</a:t>
            </a:r>
            <a:r>
              <a:rPr sz="2700" spc="-280" dirty="0">
                <a:latin typeface="Arial"/>
                <a:cs typeface="Arial"/>
              </a:rPr>
              <a:t> </a:t>
            </a:r>
            <a:r>
              <a:rPr lang="ru-RU" sz="1800" spc="-85" dirty="0" smtClean="0">
                <a:latin typeface="Arial"/>
                <a:cs typeface="Arial"/>
              </a:rPr>
              <a:t>км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1580"/>
              </a:spcBef>
            </a:pPr>
            <a:r>
              <a:rPr lang="ru-RU" sz="1350" spc="-55" dirty="0" smtClean="0">
                <a:solidFill>
                  <a:srgbClr val="008B8B"/>
                </a:solidFill>
                <a:latin typeface="Arial"/>
                <a:cs typeface="Arial"/>
              </a:rPr>
              <a:t>Протяженность экспресс-полос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3798" y="1554860"/>
            <a:ext cx="1481200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65" dirty="0">
                <a:latin typeface="Arial"/>
                <a:cs typeface="Arial"/>
              </a:rPr>
              <a:t>615</a:t>
            </a:r>
            <a:r>
              <a:rPr sz="2700" b="1" spc="-130" dirty="0">
                <a:latin typeface="Arial"/>
                <a:cs typeface="Arial"/>
              </a:rPr>
              <a:t>,</a:t>
            </a:r>
            <a:r>
              <a:rPr sz="2700" b="1" spc="-65" dirty="0">
                <a:latin typeface="Arial"/>
                <a:cs typeface="Arial"/>
              </a:rPr>
              <a:t>45</a:t>
            </a:r>
            <a:r>
              <a:rPr sz="2700" b="1" spc="50" dirty="0">
                <a:latin typeface="Arial"/>
                <a:cs typeface="Arial"/>
              </a:rPr>
              <a:t>2</a:t>
            </a:r>
            <a:endParaRPr sz="2700" dirty="0">
              <a:latin typeface="Arial"/>
              <a:cs typeface="Arial"/>
            </a:endParaRPr>
          </a:p>
          <a:p>
            <a:pPr marL="210820" marR="182245" indent="-3810" algn="ctr">
              <a:lnSpc>
                <a:spcPts val="1570"/>
              </a:lnSpc>
              <a:spcBef>
                <a:spcPts val="1375"/>
              </a:spcBef>
            </a:pPr>
            <a:r>
              <a:rPr lang="ru-RU" sz="1350" spc="-35" dirty="0" smtClean="0">
                <a:solidFill>
                  <a:srgbClr val="008B8B"/>
                </a:solidFill>
                <a:latin typeface="Arial"/>
                <a:cs typeface="Arial"/>
              </a:rPr>
              <a:t>Количество личных автомобилей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8215" y="1581658"/>
            <a:ext cx="1322961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b="1" spc="-60" dirty="0">
                <a:latin typeface="Arial"/>
                <a:cs typeface="Arial"/>
              </a:rPr>
              <a:t>957,006</a:t>
            </a:r>
            <a:endParaRPr sz="2700" dirty="0">
              <a:latin typeface="Arial"/>
              <a:cs typeface="Arial"/>
            </a:endParaRPr>
          </a:p>
          <a:p>
            <a:pPr marL="242570">
              <a:lnSpc>
                <a:spcPts val="1595"/>
              </a:lnSpc>
              <a:spcBef>
                <a:spcPts val="1145"/>
              </a:spcBef>
            </a:pPr>
            <a:r>
              <a:rPr lang="ru-RU" sz="1350" spc="-35" dirty="0" smtClean="0">
                <a:solidFill>
                  <a:srgbClr val="008B8B"/>
                </a:solidFill>
                <a:latin typeface="Arial"/>
                <a:cs typeface="Arial"/>
              </a:rPr>
              <a:t>Количество транспортных единиц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5860" y="2854451"/>
            <a:ext cx="9592056" cy="341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0915" y="1319783"/>
            <a:ext cx="635" cy="1368425"/>
          </a:xfrm>
          <a:custGeom>
            <a:avLst/>
            <a:gdLst/>
            <a:ahLst/>
            <a:cxnLst/>
            <a:rect l="l" t="t" r="r" b="b"/>
            <a:pathLst>
              <a:path w="635" h="1368425">
                <a:moveTo>
                  <a:pt x="0" y="0"/>
                </a:moveTo>
                <a:lnTo>
                  <a:pt x="508" y="1368170"/>
                </a:lnTo>
              </a:path>
            </a:pathLst>
          </a:custGeom>
          <a:ln w="3175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5144" y="1360932"/>
            <a:ext cx="635" cy="1368425"/>
          </a:xfrm>
          <a:custGeom>
            <a:avLst/>
            <a:gdLst/>
            <a:ahLst/>
            <a:cxnLst/>
            <a:rect l="l" t="t" r="r" b="b"/>
            <a:pathLst>
              <a:path w="635" h="1368425">
                <a:moveTo>
                  <a:pt x="0" y="0"/>
                </a:moveTo>
                <a:lnTo>
                  <a:pt x="507" y="1368170"/>
                </a:lnTo>
              </a:path>
            </a:pathLst>
          </a:custGeom>
          <a:ln w="3175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071" y="1441703"/>
            <a:ext cx="635" cy="1332230"/>
          </a:xfrm>
          <a:custGeom>
            <a:avLst/>
            <a:gdLst/>
            <a:ahLst/>
            <a:cxnLst/>
            <a:rect l="l" t="t" r="r" b="b"/>
            <a:pathLst>
              <a:path w="634" h="1332230">
                <a:moveTo>
                  <a:pt x="0" y="0"/>
                </a:moveTo>
                <a:lnTo>
                  <a:pt x="507" y="1332103"/>
                </a:lnTo>
              </a:path>
            </a:pathLst>
          </a:custGeom>
          <a:ln w="3175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52631" y="64374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1818" y="6392062"/>
            <a:ext cx="1374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30" dirty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r>
              <a:rPr sz="1200" i="1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sz="1200" i="1" spc="-95" dirty="0">
                <a:solidFill>
                  <a:srgbClr val="585858"/>
                </a:solidFill>
                <a:latin typeface="Arial"/>
                <a:cs typeface="Arial"/>
              </a:rPr>
              <a:t>as </a:t>
            </a:r>
            <a:r>
              <a:rPr sz="1200" i="1" spc="-1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200" i="1" spc="-110" dirty="0">
                <a:solidFill>
                  <a:srgbClr val="585858"/>
                </a:solidFill>
                <a:latin typeface="Arial"/>
                <a:cs typeface="Arial"/>
              </a:rPr>
              <a:t>Dec </a:t>
            </a:r>
            <a:r>
              <a:rPr sz="1200" i="1" spc="-60" dirty="0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10" y="64084"/>
            <a:ext cx="11845063" cy="115865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210"/>
              </a:lnSpc>
              <a:spcBef>
                <a:spcPts val="635"/>
              </a:spcBef>
            </a:pPr>
            <a:r>
              <a:rPr lang="ru-RU" spc="-150" dirty="0" smtClean="0"/>
              <a:t>Ключевые стратегии для устойчивого транспортного развития в Сингапуре </a:t>
            </a:r>
            <a:r>
              <a:rPr spc="-125" dirty="0" smtClean="0"/>
              <a:t>(</a:t>
            </a:r>
            <a:r>
              <a:rPr lang="ru-RU" spc="-125" dirty="0" smtClean="0"/>
              <a:t>Меры </a:t>
            </a:r>
            <a:r>
              <a:rPr spc="-125" dirty="0" smtClean="0"/>
              <a:t>“</a:t>
            </a:r>
            <a:r>
              <a:rPr lang="ru-RU" spc="-125" dirty="0" smtClean="0"/>
              <a:t>Тяни</a:t>
            </a:r>
            <a:r>
              <a:rPr spc="-125" dirty="0" smtClean="0"/>
              <a:t> </a:t>
            </a:r>
            <a:r>
              <a:rPr spc="10" dirty="0" smtClean="0"/>
              <a:t>&amp;</a:t>
            </a:r>
            <a:r>
              <a:rPr lang="ru-RU" spc="10" dirty="0" smtClean="0"/>
              <a:t> Толкай</a:t>
            </a:r>
            <a:r>
              <a:rPr spc="-240" dirty="0" smtClean="0"/>
              <a:t>”</a:t>
            </a:r>
            <a:r>
              <a:rPr spc="-245" dirty="0" smtClean="0"/>
              <a:t>)</a:t>
            </a:r>
            <a:endParaRPr spc="-245" dirty="0"/>
          </a:p>
        </p:txBody>
      </p:sp>
      <p:sp>
        <p:nvSpPr>
          <p:cNvPr id="3" name="object 3"/>
          <p:cNvSpPr/>
          <p:nvPr/>
        </p:nvSpPr>
        <p:spPr>
          <a:xfrm>
            <a:off x="195071" y="1459991"/>
            <a:ext cx="3053080" cy="5020310"/>
          </a:xfrm>
          <a:custGeom>
            <a:avLst/>
            <a:gdLst/>
            <a:ahLst/>
            <a:cxnLst/>
            <a:rect l="l" t="t" r="r" b="b"/>
            <a:pathLst>
              <a:path w="3053080" h="5020310">
                <a:moveTo>
                  <a:pt x="0" y="5020056"/>
                </a:moveTo>
                <a:lnTo>
                  <a:pt x="3052572" y="5020056"/>
                </a:lnTo>
                <a:lnTo>
                  <a:pt x="3052572" y="0"/>
                </a:lnTo>
                <a:lnTo>
                  <a:pt x="0" y="0"/>
                </a:lnTo>
                <a:lnTo>
                  <a:pt x="0" y="5020056"/>
                </a:lnTo>
                <a:close/>
              </a:path>
            </a:pathLst>
          </a:custGeom>
          <a:solidFill>
            <a:srgbClr val="66CCF9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687" y="2974035"/>
            <a:ext cx="27781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</a:tabLst>
            </a:pPr>
            <a:r>
              <a:rPr lang="ru-RU" sz="1800" spc="-130" dirty="0" smtClean="0">
                <a:solidFill>
                  <a:srgbClr val="585858"/>
                </a:solidFill>
                <a:latin typeface="Arial"/>
                <a:cs typeface="Arial"/>
              </a:rPr>
              <a:t>Расширение связности автобусного и ж/д транспорта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687" y="3797554"/>
            <a:ext cx="26606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</a:tabLst>
            </a:pPr>
            <a:r>
              <a:rPr lang="ru-RU" sz="1800" spc="-65" dirty="0" smtClean="0">
                <a:solidFill>
                  <a:srgbClr val="585858"/>
                </a:solidFill>
                <a:latin typeface="Arial"/>
                <a:cs typeface="Arial"/>
              </a:rPr>
              <a:t>Улучшение работы и надежности общественного транспорта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687" y="4895215"/>
            <a:ext cx="240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Enhance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first-last mile 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connectivity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687" y="5717844"/>
            <a:ext cx="24650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</a:tabLst>
            </a:pPr>
            <a:r>
              <a:rPr lang="ru-RU" spc="-70" dirty="0" smtClean="0">
                <a:solidFill>
                  <a:srgbClr val="585858"/>
                </a:solidFill>
                <a:latin typeface="Arial"/>
                <a:cs typeface="Arial"/>
              </a:rPr>
              <a:t>Обеспечение новых вариантов за счет технологий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844" y="1665604"/>
            <a:ext cx="196380" cy="249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1274" y="1715897"/>
            <a:ext cx="339090" cy="200025"/>
          </a:xfrm>
          <a:custGeom>
            <a:avLst/>
            <a:gdLst/>
            <a:ahLst/>
            <a:cxnLst/>
            <a:rect l="l" t="t" r="r" b="b"/>
            <a:pathLst>
              <a:path w="339090" h="200025">
                <a:moveTo>
                  <a:pt x="68294" y="0"/>
                </a:moveTo>
                <a:lnTo>
                  <a:pt x="54540" y="0"/>
                </a:lnTo>
                <a:lnTo>
                  <a:pt x="52381" y="253"/>
                </a:lnTo>
                <a:lnTo>
                  <a:pt x="50234" y="380"/>
                </a:lnTo>
                <a:lnTo>
                  <a:pt x="819" y="186943"/>
                </a:lnTo>
                <a:lnTo>
                  <a:pt x="0" y="194944"/>
                </a:lnTo>
                <a:lnTo>
                  <a:pt x="120" y="195833"/>
                </a:lnTo>
                <a:lnTo>
                  <a:pt x="1517" y="198119"/>
                </a:lnTo>
                <a:lnTo>
                  <a:pt x="2762" y="198881"/>
                </a:lnTo>
                <a:lnTo>
                  <a:pt x="4565" y="199136"/>
                </a:lnTo>
                <a:lnTo>
                  <a:pt x="6369" y="199516"/>
                </a:lnTo>
                <a:lnTo>
                  <a:pt x="8870" y="199643"/>
                </a:lnTo>
                <a:lnTo>
                  <a:pt x="15055" y="199643"/>
                </a:lnTo>
                <a:lnTo>
                  <a:pt x="17468" y="199516"/>
                </a:lnTo>
                <a:lnTo>
                  <a:pt x="19310" y="199262"/>
                </a:lnTo>
                <a:lnTo>
                  <a:pt x="21151" y="199136"/>
                </a:lnTo>
                <a:lnTo>
                  <a:pt x="22574" y="198754"/>
                </a:lnTo>
                <a:lnTo>
                  <a:pt x="23577" y="198119"/>
                </a:lnTo>
                <a:lnTo>
                  <a:pt x="24593" y="197612"/>
                </a:lnTo>
                <a:lnTo>
                  <a:pt x="25317" y="196850"/>
                </a:lnTo>
                <a:lnTo>
                  <a:pt x="25838" y="195706"/>
                </a:lnTo>
                <a:lnTo>
                  <a:pt x="26219" y="194944"/>
                </a:lnTo>
                <a:lnTo>
                  <a:pt x="26587" y="193675"/>
                </a:lnTo>
                <a:lnTo>
                  <a:pt x="26866" y="192277"/>
                </a:lnTo>
                <a:lnTo>
                  <a:pt x="35401" y="153669"/>
                </a:lnTo>
                <a:lnTo>
                  <a:pt x="115346" y="153669"/>
                </a:lnTo>
                <a:lnTo>
                  <a:pt x="107984" y="122681"/>
                </a:lnTo>
                <a:lnTo>
                  <a:pt x="41446" y="122681"/>
                </a:lnTo>
                <a:lnTo>
                  <a:pt x="60509" y="38607"/>
                </a:lnTo>
                <a:lnTo>
                  <a:pt x="88010" y="38607"/>
                </a:lnTo>
                <a:lnTo>
                  <a:pt x="80717" y="7874"/>
                </a:lnTo>
                <a:lnTo>
                  <a:pt x="80410" y="6476"/>
                </a:lnTo>
                <a:lnTo>
                  <a:pt x="70719" y="253"/>
                </a:lnTo>
                <a:lnTo>
                  <a:pt x="68294" y="0"/>
                </a:lnTo>
                <a:close/>
              </a:path>
              <a:path w="339090" h="200025">
                <a:moveTo>
                  <a:pt x="115346" y="153669"/>
                </a:moveTo>
                <a:lnTo>
                  <a:pt x="86036" y="153669"/>
                </a:lnTo>
                <a:lnTo>
                  <a:pt x="95256" y="194055"/>
                </a:lnTo>
                <a:lnTo>
                  <a:pt x="95357" y="194563"/>
                </a:lnTo>
                <a:lnTo>
                  <a:pt x="107600" y="199643"/>
                </a:lnTo>
                <a:lnTo>
                  <a:pt x="114547" y="199643"/>
                </a:lnTo>
                <a:lnTo>
                  <a:pt x="117227" y="199516"/>
                </a:lnTo>
                <a:lnTo>
                  <a:pt x="121113" y="199008"/>
                </a:lnTo>
                <a:lnTo>
                  <a:pt x="122459" y="198374"/>
                </a:lnTo>
                <a:lnTo>
                  <a:pt x="123234" y="197230"/>
                </a:lnTo>
                <a:lnTo>
                  <a:pt x="123996" y="196214"/>
                </a:lnTo>
                <a:lnTo>
                  <a:pt x="124211" y="194944"/>
                </a:lnTo>
                <a:lnTo>
                  <a:pt x="124152" y="193293"/>
                </a:lnTo>
                <a:lnTo>
                  <a:pt x="123856" y="190245"/>
                </a:lnTo>
                <a:lnTo>
                  <a:pt x="123336" y="187451"/>
                </a:lnTo>
                <a:lnTo>
                  <a:pt x="122497" y="183768"/>
                </a:lnTo>
                <a:lnTo>
                  <a:pt x="115346" y="153669"/>
                </a:lnTo>
                <a:close/>
              </a:path>
              <a:path w="339090" h="200025">
                <a:moveTo>
                  <a:pt x="88010" y="38607"/>
                </a:moveTo>
                <a:lnTo>
                  <a:pt x="60610" y="38607"/>
                </a:lnTo>
                <a:lnTo>
                  <a:pt x="79686" y="122681"/>
                </a:lnTo>
                <a:lnTo>
                  <a:pt x="107984" y="122681"/>
                </a:lnTo>
                <a:lnTo>
                  <a:pt x="88010" y="38607"/>
                </a:lnTo>
                <a:close/>
              </a:path>
              <a:path w="339090" h="200025">
                <a:moveTo>
                  <a:pt x="158070" y="0"/>
                </a:moveTo>
                <a:lnTo>
                  <a:pt x="152723" y="0"/>
                </a:lnTo>
                <a:lnTo>
                  <a:pt x="150514" y="126"/>
                </a:lnTo>
                <a:lnTo>
                  <a:pt x="142210" y="3810"/>
                </a:lnTo>
                <a:lnTo>
                  <a:pt x="141914" y="4317"/>
                </a:lnTo>
                <a:lnTo>
                  <a:pt x="141811" y="4572"/>
                </a:lnTo>
                <a:lnTo>
                  <a:pt x="141639" y="5333"/>
                </a:lnTo>
                <a:lnTo>
                  <a:pt x="141676" y="194310"/>
                </a:lnTo>
                <a:lnTo>
                  <a:pt x="148748" y="199136"/>
                </a:lnTo>
                <a:lnTo>
                  <a:pt x="150514" y="199516"/>
                </a:lnTo>
                <a:lnTo>
                  <a:pt x="152723" y="199643"/>
                </a:lnTo>
                <a:lnTo>
                  <a:pt x="158070" y="199643"/>
                </a:lnTo>
                <a:lnTo>
                  <a:pt x="160293" y="199516"/>
                </a:lnTo>
                <a:lnTo>
                  <a:pt x="162032" y="199136"/>
                </a:lnTo>
                <a:lnTo>
                  <a:pt x="163760" y="198881"/>
                </a:lnTo>
                <a:lnTo>
                  <a:pt x="169005" y="99060"/>
                </a:lnTo>
                <a:lnTo>
                  <a:pt x="199834" y="99060"/>
                </a:lnTo>
                <a:lnTo>
                  <a:pt x="196513" y="91693"/>
                </a:lnTo>
                <a:lnTo>
                  <a:pt x="196975" y="90804"/>
                </a:lnTo>
                <a:lnTo>
                  <a:pt x="169005" y="90804"/>
                </a:lnTo>
                <a:lnTo>
                  <a:pt x="168979" y="5333"/>
                </a:lnTo>
                <a:lnTo>
                  <a:pt x="168827" y="4572"/>
                </a:lnTo>
                <a:lnTo>
                  <a:pt x="168732" y="4317"/>
                </a:lnTo>
                <a:lnTo>
                  <a:pt x="168382" y="3682"/>
                </a:lnTo>
                <a:lnTo>
                  <a:pt x="167963" y="2793"/>
                </a:lnTo>
                <a:lnTo>
                  <a:pt x="160293" y="126"/>
                </a:lnTo>
                <a:lnTo>
                  <a:pt x="158070" y="0"/>
                </a:lnTo>
                <a:close/>
              </a:path>
              <a:path w="339090" h="200025">
                <a:moveTo>
                  <a:pt x="199834" y="99060"/>
                </a:moveTo>
                <a:lnTo>
                  <a:pt x="169005" y="99060"/>
                </a:lnTo>
                <a:lnTo>
                  <a:pt x="209746" y="192912"/>
                </a:lnTo>
                <a:lnTo>
                  <a:pt x="210229" y="194310"/>
                </a:lnTo>
                <a:lnTo>
                  <a:pt x="221265" y="199643"/>
                </a:lnTo>
                <a:lnTo>
                  <a:pt x="228631" y="199643"/>
                </a:lnTo>
                <a:lnTo>
                  <a:pt x="230993" y="199516"/>
                </a:lnTo>
                <a:lnTo>
                  <a:pt x="232873" y="199136"/>
                </a:lnTo>
                <a:lnTo>
                  <a:pt x="234740" y="198881"/>
                </a:lnTo>
                <a:lnTo>
                  <a:pt x="240061" y="191897"/>
                </a:lnTo>
                <a:lnTo>
                  <a:pt x="239896" y="190880"/>
                </a:lnTo>
                <a:lnTo>
                  <a:pt x="239274" y="188087"/>
                </a:lnTo>
                <a:lnTo>
                  <a:pt x="238359" y="185292"/>
                </a:lnTo>
                <a:lnTo>
                  <a:pt x="236823" y="181101"/>
                </a:lnTo>
                <a:lnTo>
                  <a:pt x="199834" y="99060"/>
                </a:lnTo>
                <a:close/>
              </a:path>
              <a:path w="339090" h="200025">
                <a:moveTo>
                  <a:pt x="226688" y="0"/>
                </a:moveTo>
                <a:lnTo>
                  <a:pt x="221202" y="0"/>
                </a:lnTo>
                <a:lnTo>
                  <a:pt x="218979" y="126"/>
                </a:lnTo>
                <a:lnTo>
                  <a:pt x="208489" y="6730"/>
                </a:lnTo>
                <a:lnTo>
                  <a:pt x="169005" y="90804"/>
                </a:lnTo>
                <a:lnTo>
                  <a:pt x="196975" y="90804"/>
                </a:lnTo>
                <a:lnTo>
                  <a:pt x="233495" y="20574"/>
                </a:lnTo>
                <a:lnTo>
                  <a:pt x="237978" y="8254"/>
                </a:lnTo>
                <a:lnTo>
                  <a:pt x="237924" y="5333"/>
                </a:lnTo>
                <a:lnTo>
                  <a:pt x="237763" y="4572"/>
                </a:lnTo>
                <a:lnTo>
                  <a:pt x="237285" y="3682"/>
                </a:lnTo>
                <a:lnTo>
                  <a:pt x="236937" y="2920"/>
                </a:lnTo>
                <a:lnTo>
                  <a:pt x="236188" y="2286"/>
                </a:lnTo>
                <a:lnTo>
                  <a:pt x="235108" y="1777"/>
                </a:lnTo>
                <a:lnTo>
                  <a:pt x="234029" y="1142"/>
                </a:lnTo>
                <a:lnTo>
                  <a:pt x="232594" y="762"/>
                </a:lnTo>
                <a:lnTo>
                  <a:pt x="230790" y="380"/>
                </a:lnTo>
                <a:lnTo>
                  <a:pt x="228987" y="126"/>
                </a:lnTo>
                <a:lnTo>
                  <a:pt x="226688" y="0"/>
                </a:lnTo>
                <a:close/>
              </a:path>
              <a:path w="339090" h="200025">
                <a:moveTo>
                  <a:pt x="335006" y="0"/>
                </a:moveTo>
                <a:lnTo>
                  <a:pt x="264788" y="0"/>
                </a:lnTo>
                <a:lnTo>
                  <a:pt x="262858" y="1015"/>
                </a:lnTo>
                <a:lnTo>
                  <a:pt x="261296" y="3048"/>
                </a:lnTo>
                <a:lnTo>
                  <a:pt x="259734" y="4952"/>
                </a:lnTo>
                <a:lnTo>
                  <a:pt x="258959" y="8254"/>
                </a:lnTo>
                <a:lnTo>
                  <a:pt x="258959" y="191388"/>
                </a:lnTo>
                <a:lnTo>
                  <a:pt x="259734" y="194563"/>
                </a:lnTo>
                <a:lnTo>
                  <a:pt x="262858" y="198627"/>
                </a:lnTo>
                <a:lnTo>
                  <a:pt x="264788" y="199643"/>
                </a:lnTo>
                <a:lnTo>
                  <a:pt x="335426" y="199643"/>
                </a:lnTo>
                <a:lnTo>
                  <a:pt x="335997" y="199389"/>
                </a:lnTo>
                <a:lnTo>
                  <a:pt x="336518" y="198754"/>
                </a:lnTo>
                <a:lnTo>
                  <a:pt x="337038" y="198247"/>
                </a:lnTo>
                <a:lnTo>
                  <a:pt x="337470" y="197357"/>
                </a:lnTo>
                <a:lnTo>
                  <a:pt x="338169" y="194817"/>
                </a:lnTo>
                <a:lnTo>
                  <a:pt x="338423" y="193166"/>
                </a:lnTo>
                <a:lnTo>
                  <a:pt x="338778" y="189229"/>
                </a:lnTo>
                <a:lnTo>
                  <a:pt x="338778" y="178307"/>
                </a:lnTo>
                <a:lnTo>
                  <a:pt x="335426" y="167893"/>
                </a:lnTo>
                <a:lnTo>
                  <a:pt x="286251" y="167893"/>
                </a:lnTo>
                <a:lnTo>
                  <a:pt x="286251" y="111505"/>
                </a:lnTo>
                <a:lnTo>
                  <a:pt x="327615" y="111505"/>
                </a:lnTo>
                <a:lnTo>
                  <a:pt x="328187" y="111251"/>
                </a:lnTo>
                <a:lnTo>
                  <a:pt x="330968" y="101600"/>
                </a:lnTo>
                <a:lnTo>
                  <a:pt x="330968" y="90804"/>
                </a:lnTo>
                <a:lnTo>
                  <a:pt x="328707" y="81406"/>
                </a:lnTo>
                <a:lnTo>
                  <a:pt x="328187" y="80772"/>
                </a:lnTo>
                <a:lnTo>
                  <a:pt x="327615" y="80517"/>
                </a:lnTo>
                <a:lnTo>
                  <a:pt x="286251" y="80517"/>
                </a:lnTo>
                <a:lnTo>
                  <a:pt x="286251" y="31750"/>
                </a:lnTo>
                <a:lnTo>
                  <a:pt x="335006" y="31750"/>
                </a:lnTo>
                <a:lnTo>
                  <a:pt x="335565" y="31495"/>
                </a:lnTo>
                <a:lnTo>
                  <a:pt x="336048" y="30861"/>
                </a:lnTo>
                <a:lnTo>
                  <a:pt x="336530" y="30352"/>
                </a:lnTo>
                <a:lnTo>
                  <a:pt x="336950" y="29463"/>
                </a:lnTo>
                <a:lnTo>
                  <a:pt x="337648" y="26924"/>
                </a:lnTo>
                <a:lnTo>
                  <a:pt x="337902" y="25400"/>
                </a:lnTo>
                <a:lnTo>
                  <a:pt x="338258" y="21336"/>
                </a:lnTo>
                <a:lnTo>
                  <a:pt x="338258" y="10413"/>
                </a:lnTo>
                <a:lnTo>
                  <a:pt x="335565" y="253"/>
                </a:lnTo>
                <a:lnTo>
                  <a:pt x="33500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4697" y="1715897"/>
            <a:ext cx="834574" cy="199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4235" y="1715897"/>
            <a:ext cx="730376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086" y="2035936"/>
            <a:ext cx="394335" cy="200025"/>
          </a:xfrm>
          <a:custGeom>
            <a:avLst/>
            <a:gdLst/>
            <a:ahLst/>
            <a:cxnLst/>
            <a:rect l="l" t="t" r="r" b="b"/>
            <a:pathLst>
              <a:path w="394334" h="200025">
                <a:moveTo>
                  <a:pt x="68294" y="0"/>
                </a:moveTo>
                <a:lnTo>
                  <a:pt x="54540" y="0"/>
                </a:lnTo>
                <a:lnTo>
                  <a:pt x="52381" y="253"/>
                </a:lnTo>
                <a:lnTo>
                  <a:pt x="50234" y="380"/>
                </a:lnTo>
                <a:lnTo>
                  <a:pt x="819" y="186943"/>
                </a:lnTo>
                <a:lnTo>
                  <a:pt x="0" y="194945"/>
                </a:lnTo>
                <a:lnTo>
                  <a:pt x="120" y="195834"/>
                </a:lnTo>
                <a:lnTo>
                  <a:pt x="1517" y="198120"/>
                </a:lnTo>
                <a:lnTo>
                  <a:pt x="2762" y="198882"/>
                </a:lnTo>
                <a:lnTo>
                  <a:pt x="4565" y="199136"/>
                </a:lnTo>
                <a:lnTo>
                  <a:pt x="6369" y="199516"/>
                </a:lnTo>
                <a:lnTo>
                  <a:pt x="8870" y="199643"/>
                </a:lnTo>
                <a:lnTo>
                  <a:pt x="15055" y="199643"/>
                </a:lnTo>
                <a:lnTo>
                  <a:pt x="17468" y="199516"/>
                </a:lnTo>
                <a:lnTo>
                  <a:pt x="19310" y="199262"/>
                </a:lnTo>
                <a:lnTo>
                  <a:pt x="21151" y="199136"/>
                </a:lnTo>
                <a:lnTo>
                  <a:pt x="22574" y="198754"/>
                </a:lnTo>
                <a:lnTo>
                  <a:pt x="23577" y="198120"/>
                </a:lnTo>
                <a:lnTo>
                  <a:pt x="24593" y="197612"/>
                </a:lnTo>
                <a:lnTo>
                  <a:pt x="25317" y="196850"/>
                </a:lnTo>
                <a:lnTo>
                  <a:pt x="25838" y="195707"/>
                </a:lnTo>
                <a:lnTo>
                  <a:pt x="26219" y="194945"/>
                </a:lnTo>
                <a:lnTo>
                  <a:pt x="26587" y="193675"/>
                </a:lnTo>
                <a:lnTo>
                  <a:pt x="26866" y="192277"/>
                </a:lnTo>
                <a:lnTo>
                  <a:pt x="35401" y="153670"/>
                </a:lnTo>
                <a:lnTo>
                  <a:pt x="115346" y="153670"/>
                </a:lnTo>
                <a:lnTo>
                  <a:pt x="107984" y="122682"/>
                </a:lnTo>
                <a:lnTo>
                  <a:pt x="41446" y="122682"/>
                </a:lnTo>
                <a:lnTo>
                  <a:pt x="60509" y="38608"/>
                </a:lnTo>
                <a:lnTo>
                  <a:pt x="88010" y="38608"/>
                </a:lnTo>
                <a:lnTo>
                  <a:pt x="80717" y="7874"/>
                </a:lnTo>
                <a:lnTo>
                  <a:pt x="80410" y="6476"/>
                </a:lnTo>
                <a:lnTo>
                  <a:pt x="70719" y="253"/>
                </a:lnTo>
                <a:lnTo>
                  <a:pt x="68294" y="0"/>
                </a:lnTo>
                <a:close/>
              </a:path>
              <a:path w="394334" h="200025">
                <a:moveTo>
                  <a:pt x="115346" y="153670"/>
                </a:moveTo>
                <a:lnTo>
                  <a:pt x="86036" y="153670"/>
                </a:lnTo>
                <a:lnTo>
                  <a:pt x="95256" y="194055"/>
                </a:lnTo>
                <a:lnTo>
                  <a:pt x="95357" y="194563"/>
                </a:lnTo>
                <a:lnTo>
                  <a:pt x="107600" y="199643"/>
                </a:lnTo>
                <a:lnTo>
                  <a:pt x="114547" y="199643"/>
                </a:lnTo>
                <a:lnTo>
                  <a:pt x="117227" y="199516"/>
                </a:lnTo>
                <a:lnTo>
                  <a:pt x="121113" y="199009"/>
                </a:lnTo>
                <a:lnTo>
                  <a:pt x="122459" y="198374"/>
                </a:lnTo>
                <a:lnTo>
                  <a:pt x="123234" y="197230"/>
                </a:lnTo>
                <a:lnTo>
                  <a:pt x="123996" y="196214"/>
                </a:lnTo>
                <a:lnTo>
                  <a:pt x="124211" y="194945"/>
                </a:lnTo>
                <a:lnTo>
                  <a:pt x="124152" y="193293"/>
                </a:lnTo>
                <a:lnTo>
                  <a:pt x="123856" y="190246"/>
                </a:lnTo>
                <a:lnTo>
                  <a:pt x="123336" y="187451"/>
                </a:lnTo>
                <a:lnTo>
                  <a:pt x="122497" y="183768"/>
                </a:lnTo>
                <a:lnTo>
                  <a:pt x="115346" y="153670"/>
                </a:lnTo>
                <a:close/>
              </a:path>
              <a:path w="394334" h="200025">
                <a:moveTo>
                  <a:pt x="88010" y="38608"/>
                </a:moveTo>
                <a:lnTo>
                  <a:pt x="60610" y="38608"/>
                </a:lnTo>
                <a:lnTo>
                  <a:pt x="79686" y="122682"/>
                </a:lnTo>
                <a:lnTo>
                  <a:pt x="107984" y="122682"/>
                </a:lnTo>
                <a:lnTo>
                  <a:pt x="88010" y="38608"/>
                </a:lnTo>
                <a:close/>
              </a:path>
              <a:path w="394334" h="200025">
                <a:moveTo>
                  <a:pt x="168840" y="635"/>
                </a:moveTo>
                <a:lnTo>
                  <a:pt x="148723" y="635"/>
                </a:lnTo>
                <a:lnTo>
                  <a:pt x="146386" y="1777"/>
                </a:lnTo>
                <a:lnTo>
                  <a:pt x="142563" y="6603"/>
                </a:lnTo>
                <a:lnTo>
                  <a:pt x="141611" y="10160"/>
                </a:lnTo>
                <a:lnTo>
                  <a:pt x="141658" y="194310"/>
                </a:lnTo>
                <a:lnTo>
                  <a:pt x="147758" y="199136"/>
                </a:lnTo>
                <a:lnTo>
                  <a:pt x="149358" y="199516"/>
                </a:lnTo>
                <a:lnTo>
                  <a:pt x="151364" y="199643"/>
                </a:lnTo>
                <a:lnTo>
                  <a:pt x="156292" y="199643"/>
                </a:lnTo>
                <a:lnTo>
                  <a:pt x="158349" y="199516"/>
                </a:lnTo>
                <a:lnTo>
                  <a:pt x="159950" y="199136"/>
                </a:lnTo>
                <a:lnTo>
                  <a:pt x="161537" y="198882"/>
                </a:lnTo>
                <a:lnTo>
                  <a:pt x="166245" y="194310"/>
                </a:lnTo>
                <a:lnTo>
                  <a:pt x="166146" y="69850"/>
                </a:lnTo>
                <a:lnTo>
                  <a:pt x="165957" y="59562"/>
                </a:lnTo>
                <a:lnTo>
                  <a:pt x="165688" y="50800"/>
                </a:lnTo>
                <a:lnTo>
                  <a:pt x="165461" y="44830"/>
                </a:lnTo>
                <a:lnTo>
                  <a:pt x="194129" y="44830"/>
                </a:lnTo>
                <a:lnTo>
                  <a:pt x="185578" y="21209"/>
                </a:lnTo>
                <a:lnTo>
                  <a:pt x="184257" y="17272"/>
                </a:lnTo>
                <a:lnTo>
                  <a:pt x="182962" y="13970"/>
                </a:lnTo>
                <a:lnTo>
                  <a:pt x="171062" y="888"/>
                </a:lnTo>
                <a:lnTo>
                  <a:pt x="168840" y="635"/>
                </a:lnTo>
                <a:close/>
              </a:path>
              <a:path w="394334" h="200025">
                <a:moveTo>
                  <a:pt x="194129" y="44830"/>
                </a:moveTo>
                <a:lnTo>
                  <a:pt x="165677" y="44830"/>
                </a:lnTo>
                <a:lnTo>
                  <a:pt x="167278" y="50800"/>
                </a:lnTo>
                <a:lnTo>
                  <a:pt x="210572" y="173862"/>
                </a:lnTo>
                <a:lnTo>
                  <a:pt x="212312" y="178942"/>
                </a:lnTo>
                <a:lnTo>
                  <a:pt x="228352" y="199009"/>
                </a:lnTo>
                <a:lnTo>
                  <a:pt x="243770" y="199009"/>
                </a:lnTo>
                <a:lnTo>
                  <a:pt x="245078" y="198754"/>
                </a:lnTo>
                <a:lnTo>
                  <a:pt x="246360" y="198120"/>
                </a:lnTo>
                <a:lnTo>
                  <a:pt x="247643" y="197612"/>
                </a:lnTo>
                <a:lnTo>
                  <a:pt x="248761" y="196723"/>
                </a:lnTo>
                <a:lnTo>
                  <a:pt x="249701" y="195452"/>
                </a:lnTo>
                <a:lnTo>
                  <a:pt x="250628" y="194310"/>
                </a:lnTo>
                <a:lnTo>
                  <a:pt x="251377" y="192786"/>
                </a:lnTo>
                <a:lnTo>
                  <a:pt x="251936" y="190880"/>
                </a:lnTo>
                <a:lnTo>
                  <a:pt x="252495" y="189102"/>
                </a:lnTo>
                <a:lnTo>
                  <a:pt x="252774" y="186943"/>
                </a:lnTo>
                <a:lnTo>
                  <a:pt x="252774" y="144017"/>
                </a:lnTo>
                <a:lnTo>
                  <a:pt x="228593" y="144017"/>
                </a:lnTo>
                <a:lnTo>
                  <a:pt x="227349" y="139953"/>
                </a:lnTo>
                <a:lnTo>
                  <a:pt x="226066" y="135889"/>
                </a:lnTo>
                <a:lnTo>
                  <a:pt x="220681" y="119379"/>
                </a:lnTo>
                <a:lnTo>
                  <a:pt x="219297" y="115062"/>
                </a:lnTo>
                <a:lnTo>
                  <a:pt x="216363" y="106552"/>
                </a:lnTo>
                <a:lnTo>
                  <a:pt x="214864" y="102362"/>
                </a:lnTo>
                <a:lnTo>
                  <a:pt x="211829" y="93725"/>
                </a:lnTo>
                <a:lnTo>
                  <a:pt x="194129" y="44830"/>
                </a:lnTo>
                <a:close/>
              </a:path>
              <a:path w="394334" h="200025">
                <a:moveTo>
                  <a:pt x="243147" y="0"/>
                </a:moveTo>
                <a:lnTo>
                  <a:pt x="238283" y="0"/>
                </a:lnTo>
                <a:lnTo>
                  <a:pt x="236239" y="126"/>
                </a:lnTo>
                <a:lnTo>
                  <a:pt x="228072" y="5587"/>
                </a:lnTo>
                <a:lnTo>
                  <a:pt x="228136" y="113918"/>
                </a:lnTo>
                <a:lnTo>
                  <a:pt x="228339" y="129412"/>
                </a:lnTo>
                <a:lnTo>
                  <a:pt x="228471" y="135889"/>
                </a:lnTo>
                <a:lnTo>
                  <a:pt x="228707" y="144017"/>
                </a:lnTo>
                <a:lnTo>
                  <a:pt x="252774" y="144017"/>
                </a:lnTo>
                <a:lnTo>
                  <a:pt x="252774" y="5587"/>
                </a:lnTo>
                <a:lnTo>
                  <a:pt x="252596" y="4572"/>
                </a:lnTo>
                <a:lnTo>
                  <a:pt x="243147" y="0"/>
                </a:lnTo>
                <a:close/>
              </a:path>
              <a:path w="394334" h="200025">
                <a:moveTo>
                  <a:pt x="324529" y="0"/>
                </a:moveTo>
                <a:lnTo>
                  <a:pt x="287648" y="0"/>
                </a:lnTo>
                <a:lnTo>
                  <a:pt x="285718" y="1015"/>
                </a:lnTo>
                <a:lnTo>
                  <a:pt x="284156" y="3048"/>
                </a:lnTo>
                <a:lnTo>
                  <a:pt x="282594" y="4952"/>
                </a:lnTo>
                <a:lnTo>
                  <a:pt x="281819" y="8254"/>
                </a:lnTo>
                <a:lnTo>
                  <a:pt x="281819" y="191388"/>
                </a:lnTo>
                <a:lnTo>
                  <a:pt x="282594" y="194563"/>
                </a:lnTo>
                <a:lnTo>
                  <a:pt x="285718" y="198627"/>
                </a:lnTo>
                <a:lnTo>
                  <a:pt x="287648" y="199643"/>
                </a:lnTo>
                <a:lnTo>
                  <a:pt x="322129" y="199643"/>
                </a:lnTo>
                <a:lnTo>
                  <a:pt x="359269" y="190519"/>
                </a:lnTo>
                <a:lnTo>
                  <a:pt x="380125" y="167512"/>
                </a:lnTo>
                <a:lnTo>
                  <a:pt x="309111" y="167512"/>
                </a:lnTo>
                <a:lnTo>
                  <a:pt x="309111" y="31750"/>
                </a:lnTo>
                <a:lnTo>
                  <a:pt x="380543" y="31750"/>
                </a:lnTo>
                <a:lnTo>
                  <a:pt x="380295" y="31240"/>
                </a:lnTo>
                <a:lnTo>
                  <a:pt x="348491" y="3482"/>
                </a:lnTo>
                <a:lnTo>
                  <a:pt x="333199" y="382"/>
                </a:lnTo>
                <a:lnTo>
                  <a:pt x="324529" y="0"/>
                </a:lnTo>
                <a:close/>
              </a:path>
              <a:path w="394334" h="200025">
                <a:moveTo>
                  <a:pt x="380543" y="31750"/>
                </a:moveTo>
                <a:lnTo>
                  <a:pt x="331374" y="31750"/>
                </a:lnTo>
                <a:lnTo>
                  <a:pt x="338156" y="33400"/>
                </a:lnTo>
                <a:lnTo>
                  <a:pt x="343338" y="36829"/>
                </a:lnTo>
                <a:lnTo>
                  <a:pt x="348507" y="40132"/>
                </a:lnTo>
                <a:lnTo>
                  <a:pt x="352748" y="44830"/>
                </a:lnTo>
                <a:lnTo>
                  <a:pt x="356050" y="50800"/>
                </a:lnTo>
                <a:lnTo>
                  <a:pt x="359340" y="56641"/>
                </a:lnTo>
                <a:lnTo>
                  <a:pt x="365474" y="98298"/>
                </a:lnTo>
                <a:lnTo>
                  <a:pt x="365314" y="106628"/>
                </a:lnTo>
                <a:lnTo>
                  <a:pt x="358654" y="144399"/>
                </a:lnTo>
                <a:lnTo>
                  <a:pt x="355212" y="150113"/>
                </a:lnTo>
                <a:lnTo>
                  <a:pt x="351770" y="155955"/>
                </a:lnTo>
                <a:lnTo>
                  <a:pt x="347491" y="160274"/>
                </a:lnTo>
                <a:lnTo>
                  <a:pt x="337204" y="166115"/>
                </a:lnTo>
                <a:lnTo>
                  <a:pt x="330879" y="167512"/>
                </a:lnTo>
                <a:lnTo>
                  <a:pt x="380125" y="167512"/>
                </a:lnTo>
                <a:lnTo>
                  <a:pt x="392598" y="122348"/>
                </a:lnTo>
                <a:lnTo>
                  <a:pt x="393807" y="96900"/>
                </a:lnTo>
                <a:lnTo>
                  <a:pt x="393528" y="85353"/>
                </a:lnTo>
                <a:lnTo>
                  <a:pt x="386829" y="46428"/>
                </a:lnTo>
                <a:lnTo>
                  <a:pt x="383819" y="38465"/>
                </a:lnTo>
                <a:lnTo>
                  <a:pt x="380543" y="3175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7939" y="2035936"/>
            <a:ext cx="615696" cy="199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6600" y="2035936"/>
            <a:ext cx="611377" cy="199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797" y="2355976"/>
            <a:ext cx="1076947" cy="199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1785" y="2355976"/>
            <a:ext cx="332740" cy="200025"/>
          </a:xfrm>
          <a:custGeom>
            <a:avLst/>
            <a:gdLst/>
            <a:ahLst/>
            <a:cxnLst/>
            <a:rect l="l" t="t" r="r" b="b"/>
            <a:pathLst>
              <a:path w="332739" h="200025">
                <a:moveTo>
                  <a:pt x="65278" y="33020"/>
                </a:moveTo>
                <a:lnTo>
                  <a:pt x="37718" y="33020"/>
                </a:lnTo>
                <a:lnTo>
                  <a:pt x="37718" y="194183"/>
                </a:lnTo>
                <a:lnTo>
                  <a:pt x="37973" y="195072"/>
                </a:lnTo>
                <a:lnTo>
                  <a:pt x="38481" y="195961"/>
                </a:lnTo>
                <a:lnTo>
                  <a:pt x="38862" y="196723"/>
                </a:lnTo>
                <a:lnTo>
                  <a:pt x="44831" y="199136"/>
                </a:lnTo>
                <a:lnTo>
                  <a:pt x="46609" y="199517"/>
                </a:lnTo>
                <a:lnTo>
                  <a:pt x="48895" y="199644"/>
                </a:lnTo>
                <a:lnTo>
                  <a:pt x="54102" y="199644"/>
                </a:lnTo>
                <a:lnTo>
                  <a:pt x="56388" y="199517"/>
                </a:lnTo>
                <a:lnTo>
                  <a:pt x="58165" y="199136"/>
                </a:lnTo>
                <a:lnTo>
                  <a:pt x="59944" y="198882"/>
                </a:lnTo>
                <a:lnTo>
                  <a:pt x="64515" y="195961"/>
                </a:lnTo>
                <a:lnTo>
                  <a:pt x="65023" y="195072"/>
                </a:lnTo>
                <a:lnTo>
                  <a:pt x="65278" y="194183"/>
                </a:lnTo>
                <a:lnTo>
                  <a:pt x="65278" y="33020"/>
                </a:lnTo>
                <a:close/>
              </a:path>
              <a:path w="332739" h="200025">
                <a:moveTo>
                  <a:pt x="99695" y="0"/>
                </a:moveTo>
                <a:lnTo>
                  <a:pt x="3302" y="0"/>
                </a:lnTo>
                <a:lnTo>
                  <a:pt x="2667" y="253"/>
                </a:lnTo>
                <a:lnTo>
                  <a:pt x="1778" y="1397"/>
                </a:lnTo>
                <a:lnTo>
                  <a:pt x="1270" y="2286"/>
                </a:lnTo>
                <a:lnTo>
                  <a:pt x="1015" y="3556"/>
                </a:lnTo>
                <a:lnTo>
                  <a:pt x="634" y="4825"/>
                </a:lnTo>
                <a:lnTo>
                  <a:pt x="381" y="6603"/>
                </a:lnTo>
                <a:lnTo>
                  <a:pt x="253" y="8762"/>
                </a:lnTo>
                <a:lnTo>
                  <a:pt x="0" y="10922"/>
                </a:lnTo>
                <a:lnTo>
                  <a:pt x="0" y="22098"/>
                </a:lnTo>
                <a:lnTo>
                  <a:pt x="253" y="24130"/>
                </a:lnTo>
                <a:lnTo>
                  <a:pt x="381" y="26288"/>
                </a:lnTo>
                <a:lnTo>
                  <a:pt x="634" y="27939"/>
                </a:lnTo>
                <a:lnTo>
                  <a:pt x="1015" y="29210"/>
                </a:lnTo>
                <a:lnTo>
                  <a:pt x="1270" y="30480"/>
                </a:lnTo>
                <a:lnTo>
                  <a:pt x="1778" y="31496"/>
                </a:lnTo>
                <a:lnTo>
                  <a:pt x="2667" y="32638"/>
                </a:lnTo>
                <a:lnTo>
                  <a:pt x="3302" y="33020"/>
                </a:lnTo>
                <a:lnTo>
                  <a:pt x="99695" y="33020"/>
                </a:lnTo>
                <a:lnTo>
                  <a:pt x="101981" y="29210"/>
                </a:lnTo>
                <a:lnTo>
                  <a:pt x="102362" y="27939"/>
                </a:lnTo>
                <a:lnTo>
                  <a:pt x="102615" y="26288"/>
                </a:lnTo>
                <a:lnTo>
                  <a:pt x="102870" y="24130"/>
                </a:lnTo>
                <a:lnTo>
                  <a:pt x="102997" y="22098"/>
                </a:lnTo>
                <a:lnTo>
                  <a:pt x="103123" y="13462"/>
                </a:lnTo>
                <a:lnTo>
                  <a:pt x="102870" y="8762"/>
                </a:lnTo>
                <a:lnTo>
                  <a:pt x="102615" y="6603"/>
                </a:lnTo>
                <a:lnTo>
                  <a:pt x="102362" y="4825"/>
                </a:lnTo>
                <a:lnTo>
                  <a:pt x="101981" y="3556"/>
                </a:lnTo>
                <a:lnTo>
                  <a:pt x="101727" y="2286"/>
                </a:lnTo>
                <a:lnTo>
                  <a:pt x="101219" y="1397"/>
                </a:lnTo>
                <a:lnTo>
                  <a:pt x="100710" y="762"/>
                </a:lnTo>
                <a:lnTo>
                  <a:pt x="100203" y="253"/>
                </a:lnTo>
                <a:lnTo>
                  <a:pt x="99695" y="0"/>
                </a:lnTo>
                <a:close/>
              </a:path>
              <a:path w="332739" h="200025">
                <a:moveTo>
                  <a:pt x="135001" y="0"/>
                </a:moveTo>
                <a:lnTo>
                  <a:pt x="129666" y="0"/>
                </a:lnTo>
                <a:lnTo>
                  <a:pt x="127381" y="126"/>
                </a:lnTo>
                <a:lnTo>
                  <a:pt x="119253" y="3683"/>
                </a:lnTo>
                <a:lnTo>
                  <a:pt x="118745" y="4445"/>
                </a:lnTo>
                <a:lnTo>
                  <a:pt x="118490" y="5334"/>
                </a:lnTo>
                <a:lnTo>
                  <a:pt x="118490" y="194183"/>
                </a:lnTo>
                <a:lnTo>
                  <a:pt x="118745" y="195199"/>
                </a:lnTo>
                <a:lnTo>
                  <a:pt x="119253" y="195961"/>
                </a:lnTo>
                <a:lnTo>
                  <a:pt x="119634" y="196723"/>
                </a:lnTo>
                <a:lnTo>
                  <a:pt x="120396" y="197485"/>
                </a:lnTo>
                <a:lnTo>
                  <a:pt x="122428" y="198500"/>
                </a:lnTo>
                <a:lnTo>
                  <a:pt x="123952" y="198882"/>
                </a:lnTo>
                <a:lnTo>
                  <a:pt x="125603" y="199136"/>
                </a:lnTo>
                <a:lnTo>
                  <a:pt x="127381" y="199517"/>
                </a:lnTo>
                <a:lnTo>
                  <a:pt x="129666" y="199644"/>
                </a:lnTo>
                <a:lnTo>
                  <a:pt x="135001" y="199644"/>
                </a:lnTo>
                <a:lnTo>
                  <a:pt x="137159" y="199517"/>
                </a:lnTo>
                <a:lnTo>
                  <a:pt x="138938" y="199136"/>
                </a:lnTo>
                <a:lnTo>
                  <a:pt x="140715" y="198882"/>
                </a:lnTo>
                <a:lnTo>
                  <a:pt x="145922" y="194183"/>
                </a:lnTo>
                <a:lnTo>
                  <a:pt x="145922" y="113284"/>
                </a:lnTo>
                <a:lnTo>
                  <a:pt x="223773" y="113284"/>
                </a:lnTo>
                <a:lnTo>
                  <a:pt x="223773" y="78994"/>
                </a:lnTo>
                <a:lnTo>
                  <a:pt x="145922" y="78994"/>
                </a:lnTo>
                <a:lnTo>
                  <a:pt x="145922" y="5334"/>
                </a:lnTo>
                <a:lnTo>
                  <a:pt x="145669" y="4445"/>
                </a:lnTo>
                <a:lnTo>
                  <a:pt x="145288" y="3683"/>
                </a:lnTo>
                <a:lnTo>
                  <a:pt x="144907" y="2794"/>
                </a:lnTo>
                <a:lnTo>
                  <a:pt x="137159" y="126"/>
                </a:lnTo>
                <a:lnTo>
                  <a:pt x="135001" y="0"/>
                </a:lnTo>
                <a:close/>
              </a:path>
              <a:path w="332739" h="200025">
                <a:moveTo>
                  <a:pt x="223773" y="113284"/>
                </a:moveTo>
                <a:lnTo>
                  <a:pt x="196341" y="113284"/>
                </a:lnTo>
                <a:lnTo>
                  <a:pt x="196341" y="194183"/>
                </a:lnTo>
                <a:lnTo>
                  <a:pt x="203327" y="199136"/>
                </a:lnTo>
                <a:lnTo>
                  <a:pt x="205104" y="199517"/>
                </a:lnTo>
                <a:lnTo>
                  <a:pt x="207390" y="199644"/>
                </a:lnTo>
                <a:lnTo>
                  <a:pt x="212725" y="199644"/>
                </a:lnTo>
                <a:lnTo>
                  <a:pt x="214884" y="199517"/>
                </a:lnTo>
                <a:lnTo>
                  <a:pt x="216662" y="199136"/>
                </a:lnTo>
                <a:lnTo>
                  <a:pt x="218440" y="198882"/>
                </a:lnTo>
                <a:lnTo>
                  <a:pt x="219837" y="198500"/>
                </a:lnTo>
                <a:lnTo>
                  <a:pt x="221869" y="197485"/>
                </a:lnTo>
                <a:lnTo>
                  <a:pt x="222631" y="196723"/>
                </a:lnTo>
                <a:lnTo>
                  <a:pt x="223012" y="195961"/>
                </a:lnTo>
                <a:lnTo>
                  <a:pt x="223520" y="195199"/>
                </a:lnTo>
                <a:lnTo>
                  <a:pt x="223773" y="194183"/>
                </a:lnTo>
                <a:lnTo>
                  <a:pt x="223773" y="113284"/>
                </a:lnTo>
                <a:close/>
              </a:path>
              <a:path w="332739" h="200025">
                <a:moveTo>
                  <a:pt x="212725" y="0"/>
                </a:moveTo>
                <a:lnTo>
                  <a:pt x="207390" y="0"/>
                </a:lnTo>
                <a:lnTo>
                  <a:pt x="205104" y="126"/>
                </a:lnTo>
                <a:lnTo>
                  <a:pt x="196341" y="5334"/>
                </a:lnTo>
                <a:lnTo>
                  <a:pt x="196341" y="78994"/>
                </a:lnTo>
                <a:lnTo>
                  <a:pt x="223773" y="78994"/>
                </a:lnTo>
                <a:lnTo>
                  <a:pt x="223773" y="5334"/>
                </a:lnTo>
                <a:lnTo>
                  <a:pt x="223520" y="4445"/>
                </a:lnTo>
                <a:lnTo>
                  <a:pt x="223012" y="3683"/>
                </a:lnTo>
                <a:lnTo>
                  <a:pt x="222631" y="2794"/>
                </a:lnTo>
                <a:lnTo>
                  <a:pt x="214884" y="126"/>
                </a:lnTo>
                <a:lnTo>
                  <a:pt x="212725" y="0"/>
                </a:lnTo>
                <a:close/>
              </a:path>
              <a:path w="332739" h="200025">
                <a:moveTo>
                  <a:pt x="328676" y="0"/>
                </a:moveTo>
                <a:lnTo>
                  <a:pt x="258445" y="0"/>
                </a:lnTo>
                <a:lnTo>
                  <a:pt x="256540" y="1015"/>
                </a:lnTo>
                <a:lnTo>
                  <a:pt x="255015" y="3048"/>
                </a:lnTo>
                <a:lnTo>
                  <a:pt x="253365" y="4952"/>
                </a:lnTo>
                <a:lnTo>
                  <a:pt x="252603" y="8255"/>
                </a:lnTo>
                <a:lnTo>
                  <a:pt x="252603" y="191388"/>
                </a:lnTo>
                <a:lnTo>
                  <a:pt x="253365" y="194563"/>
                </a:lnTo>
                <a:lnTo>
                  <a:pt x="255015" y="196596"/>
                </a:lnTo>
                <a:lnTo>
                  <a:pt x="256540" y="198627"/>
                </a:lnTo>
                <a:lnTo>
                  <a:pt x="258445" y="199644"/>
                </a:lnTo>
                <a:lnTo>
                  <a:pt x="329057" y="199644"/>
                </a:lnTo>
                <a:lnTo>
                  <a:pt x="329691" y="199389"/>
                </a:lnTo>
                <a:lnTo>
                  <a:pt x="330200" y="198755"/>
                </a:lnTo>
                <a:lnTo>
                  <a:pt x="330708" y="198247"/>
                </a:lnTo>
                <a:lnTo>
                  <a:pt x="331216" y="197358"/>
                </a:lnTo>
                <a:lnTo>
                  <a:pt x="331470" y="196087"/>
                </a:lnTo>
                <a:lnTo>
                  <a:pt x="331851" y="194818"/>
                </a:lnTo>
                <a:lnTo>
                  <a:pt x="332104" y="193167"/>
                </a:lnTo>
                <a:lnTo>
                  <a:pt x="332232" y="191262"/>
                </a:lnTo>
                <a:lnTo>
                  <a:pt x="332485" y="189230"/>
                </a:lnTo>
                <a:lnTo>
                  <a:pt x="332485" y="178308"/>
                </a:lnTo>
                <a:lnTo>
                  <a:pt x="332232" y="176275"/>
                </a:lnTo>
                <a:lnTo>
                  <a:pt x="332104" y="174244"/>
                </a:lnTo>
                <a:lnTo>
                  <a:pt x="331851" y="172593"/>
                </a:lnTo>
                <a:lnTo>
                  <a:pt x="331470" y="171450"/>
                </a:lnTo>
                <a:lnTo>
                  <a:pt x="331216" y="170180"/>
                </a:lnTo>
                <a:lnTo>
                  <a:pt x="330708" y="169290"/>
                </a:lnTo>
                <a:lnTo>
                  <a:pt x="330200" y="168656"/>
                </a:lnTo>
                <a:lnTo>
                  <a:pt x="329691" y="168148"/>
                </a:lnTo>
                <a:lnTo>
                  <a:pt x="329057" y="167894"/>
                </a:lnTo>
                <a:lnTo>
                  <a:pt x="279908" y="167894"/>
                </a:lnTo>
                <a:lnTo>
                  <a:pt x="279908" y="111506"/>
                </a:lnTo>
                <a:lnTo>
                  <a:pt x="321309" y="111506"/>
                </a:lnTo>
                <a:lnTo>
                  <a:pt x="321817" y="111251"/>
                </a:lnTo>
                <a:lnTo>
                  <a:pt x="322326" y="110744"/>
                </a:lnTo>
                <a:lnTo>
                  <a:pt x="322960" y="110236"/>
                </a:lnTo>
                <a:lnTo>
                  <a:pt x="323341" y="109347"/>
                </a:lnTo>
                <a:lnTo>
                  <a:pt x="323722" y="108203"/>
                </a:lnTo>
                <a:lnTo>
                  <a:pt x="324358" y="105410"/>
                </a:lnTo>
                <a:lnTo>
                  <a:pt x="324612" y="101600"/>
                </a:lnTo>
                <a:lnTo>
                  <a:pt x="324612" y="90805"/>
                </a:lnTo>
                <a:lnTo>
                  <a:pt x="324358" y="86740"/>
                </a:lnTo>
                <a:lnTo>
                  <a:pt x="323977" y="85217"/>
                </a:lnTo>
                <a:lnTo>
                  <a:pt x="323722" y="83947"/>
                </a:lnTo>
                <a:lnTo>
                  <a:pt x="323341" y="82803"/>
                </a:lnTo>
                <a:lnTo>
                  <a:pt x="322960" y="81914"/>
                </a:lnTo>
                <a:lnTo>
                  <a:pt x="322326" y="81407"/>
                </a:lnTo>
                <a:lnTo>
                  <a:pt x="321817" y="80772"/>
                </a:lnTo>
                <a:lnTo>
                  <a:pt x="321309" y="80518"/>
                </a:lnTo>
                <a:lnTo>
                  <a:pt x="279908" y="80518"/>
                </a:lnTo>
                <a:lnTo>
                  <a:pt x="279908" y="31750"/>
                </a:lnTo>
                <a:lnTo>
                  <a:pt x="328676" y="31750"/>
                </a:lnTo>
                <a:lnTo>
                  <a:pt x="329184" y="31496"/>
                </a:lnTo>
                <a:lnTo>
                  <a:pt x="329691" y="30861"/>
                </a:lnTo>
                <a:lnTo>
                  <a:pt x="330200" y="30352"/>
                </a:lnTo>
                <a:lnTo>
                  <a:pt x="330581" y="29463"/>
                </a:lnTo>
                <a:lnTo>
                  <a:pt x="331342" y="26924"/>
                </a:lnTo>
                <a:lnTo>
                  <a:pt x="331597" y="25400"/>
                </a:lnTo>
                <a:lnTo>
                  <a:pt x="331723" y="23368"/>
                </a:lnTo>
                <a:lnTo>
                  <a:pt x="331978" y="21336"/>
                </a:lnTo>
                <a:lnTo>
                  <a:pt x="331978" y="10413"/>
                </a:lnTo>
                <a:lnTo>
                  <a:pt x="331723" y="8382"/>
                </a:lnTo>
                <a:lnTo>
                  <a:pt x="331597" y="6350"/>
                </a:lnTo>
                <a:lnTo>
                  <a:pt x="331342" y="4699"/>
                </a:lnTo>
                <a:lnTo>
                  <a:pt x="330581" y="2159"/>
                </a:lnTo>
                <a:lnTo>
                  <a:pt x="330200" y="1270"/>
                </a:lnTo>
                <a:lnTo>
                  <a:pt x="329184" y="253"/>
                </a:lnTo>
                <a:lnTo>
                  <a:pt x="32867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504" y="2355976"/>
            <a:ext cx="995933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7389" y="2676270"/>
            <a:ext cx="400685" cy="199390"/>
          </a:xfrm>
          <a:custGeom>
            <a:avLst/>
            <a:gdLst/>
            <a:ahLst/>
            <a:cxnLst/>
            <a:rect l="l" t="t" r="r" b="b"/>
            <a:pathLst>
              <a:path w="400684" h="199389">
                <a:moveTo>
                  <a:pt x="24930" y="1269"/>
                </a:moveTo>
                <a:lnTo>
                  <a:pt x="2133" y="1269"/>
                </a:lnTo>
                <a:lnTo>
                  <a:pt x="393" y="3810"/>
                </a:lnTo>
                <a:lnTo>
                  <a:pt x="0" y="5079"/>
                </a:lnTo>
                <a:lnTo>
                  <a:pt x="139" y="10160"/>
                </a:lnTo>
                <a:lnTo>
                  <a:pt x="32156" y="191769"/>
                </a:lnTo>
                <a:lnTo>
                  <a:pt x="37706" y="199389"/>
                </a:lnTo>
                <a:lnTo>
                  <a:pt x="65023" y="199389"/>
                </a:lnTo>
                <a:lnTo>
                  <a:pt x="70802" y="189229"/>
                </a:lnTo>
                <a:lnTo>
                  <a:pt x="75546" y="160019"/>
                </a:lnTo>
                <a:lnTo>
                  <a:pt x="52362" y="160019"/>
                </a:lnTo>
                <a:lnTo>
                  <a:pt x="28714" y="8889"/>
                </a:lnTo>
                <a:lnTo>
                  <a:pt x="28511" y="6350"/>
                </a:lnTo>
                <a:lnTo>
                  <a:pt x="28232" y="5079"/>
                </a:lnTo>
                <a:lnTo>
                  <a:pt x="27533" y="2539"/>
                </a:lnTo>
                <a:lnTo>
                  <a:pt x="26873" y="2539"/>
                </a:lnTo>
                <a:lnTo>
                  <a:pt x="24930" y="1269"/>
                </a:lnTo>
                <a:close/>
              </a:path>
              <a:path w="400684" h="199389">
                <a:moveTo>
                  <a:pt x="117456" y="63500"/>
                </a:moveTo>
                <a:lnTo>
                  <a:pt x="91427" y="63500"/>
                </a:lnTo>
                <a:lnTo>
                  <a:pt x="112991" y="189229"/>
                </a:lnTo>
                <a:lnTo>
                  <a:pt x="113347" y="191769"/>
                </a:lnTo>
                <a:lnTo>
                  <a:pt x="113830" y="193039"/>
                </a:lnTo>
                <a:lnTo>
                  <a:pt x="115074" y="195579"/>
                </a:lnTo>
                <a:lnTo>
                  <a:pt x="116090" y="196850"/>
                </a:lnTo>
                <a:lnTo>
                  <a:pt x="118859" y="199389"/>
                </a:lnTo>
                <a:lnTo>
                  <a:pt x="145605" y="199389"/>
                </a:lnTo>
                <a:lnTo>
                  <a:pt x="152057" y="189229"/>
                </a:lnTo>
                <a:lnTo>
                  <a:pt x="157291" y="160019"/>
                </a:lnTo>
                <a:lnTo>
                  <a:pt x="133832" y="160019"/>
                </a:lnTo>
                <a:lnTo>
                  <a:pt x="117456" y="63500"/>
                </a:lnTo>
                <a:close/>
              </a:path>
              <a:path w="400684" h="199389">
                <a:moveTo>
                  <a:pt x="259702" y="2539"/>
                </a:moveTo>
                <a:lnTo>
                  <a:pt x="226212" y="2539"/>
                </a:lnTo>
                <a:lnTo>
                  <a:pt x="225107" y="5079"/>
                </a:lnTo>
                <a:lnTo>
                  <a:pt x="181800" y="186689"/>
                </a:lnTo>
                <a:lnTo>
                  <a:pt x="180860" y="194310"/>
                </a:lnTo>
                <a:lnTo>
                  <a:pt x="181101" y="195579"/>
                </a:lnTo>
                <a:lnTo>
                  <a:pt x="182498" y="198119"/>
                </a:lnTo>
                <a:lnTo>
                  <a:pt x="183743" y="199389"/>
                </a:lnTo>
                <a:lnTo>
                  <a:pt x="203555" y="199389"/>
                </a:lnTo>
                <a:lnTo>
                  <a:pt x="204558" y="198119"/>
                </a:lnTo>
                <a:lnTo>
                  <a:pt x="205574" y="198119"/>
                </a:lnTo>
                <a:lnTo>
                  <a:pt x="206298" y="196850"/>
                </a:lnTo>
                <a:lnTo>
                  <a:pt x="206756" y="195579"/>
                </a:lnTo>
                <a:lnTo>
                  <a:pt x="207200" y="195579"/>
                </a:lnTo>
                <a:lnTo>
                  <a:pt x="207568" y="194310"/>
                </a:lnTo>
                <a:lnTo>
                  <a:pt x="216382" y="153669"/>
                </a:lnTo>
                <a:lnTo>
                  <a:pt x="296253" y="153669"/>
                </a:lnTo>
                <a:lnTo>
                  <a:pt x="289002" y="123189"/>
                </a:lnTo>
                <a:lnTo>
                  <a:pt x="222427" y="123189"/>
                </a:lnTo>
                <a:lnTo>
                  <a:pt x="241490" y="39369"/>
                </a:lnTo>
                <a:lnTo>
                  <a:pt x="269061" y="39369"/>
                </a:lnTo>
                <a:lnTo>
                  <a:pt x="261810" y="8889"/>
                </a:lnTo>
                <a:lnTo>
                  <a:pt x="261391" y="6350"/>
                </a:lnTo>
                <a:lnTo>
                  <a:pt x="260883" y="5079"/>
                </a:lnTo>
                <a:lnTo>
                  <a:pt x="259702" y="2539"/>
                </a:lnTo>
                <a:close/>
              </a:path>
              <a:path w="400684" h="199389">
                <a:moveTo>
                  <a:pt x="303504" y="198119"/>
                </a:moveTo>
                <a:lnTo>
                  <a:pt x="278231" y="198119"/>
                </a:lnTo>
                <a:lnTo>
                  <a:pt x="279247" y="199389"/>
                </a:lnTo>
                <a:lnTo>
                  <a:pt x="302107" y="199389"/>
                </a:lnTo>
                <a:lnTo>
                  <a:pt x="303504" y="198119"/>
                </a:lnTo>
                <a:close/>
              </a:path>
              <a:path w="400684" h="199389">
                <a:moveTo>
                  <a:pt x="357352" y="198119"/>
                </a:moveTo>
                <a:lnTo>
                  <a:pt x="335635" y="198119"/>
                </a:lnTo>
                <a:lnTo>
                  <a:pt x="336778" y="199389"/>
                </a:lnTo>
                <a:lnTo>
                  <a:pt x="356336" y="199389"/>
                </a:lnTo>
                <a:lnTo>
                  <a:pt x="357352" y="198119"/>
                </a:lnTo>
                <a:close/>
              </a:path>
              <a:path w="400684" h="199389">
                <a:moveTo>
                  <a:pt x="296253" y="153669"/>
                </a:moveTo>
                <a:lnTo>
                  <a:pt x="267055" y="153669"/>
                </a:lnTo>
                <a:lnTo>
                  <a:pt x="276072" y="193039"/>
                </a:lnTo>
                <a:lnTo>
                  <a:pt x="276326" y="195579"/>
                </a:lnTo>
                <a:lnTo>
                  <a:pt x="276707" y="195579"/>
                </a:lnTo>
                <a:lnTo>
                  <a:pt x="277088" y="196850"/>
                </a:lnTo>
                <a:lnTo>
                  <a:pt x="277596" y="198119"/>
                </a:lnTo>
                <a:lnTo>
                  <a:pt x="304266" y="198119"/>
                </a:lnTo>
                <a:lnTo>
                  <a:pt x="305028" y="196850"/>
                </a:lnTo>
                <a:lnTo>
                  <a:pt x="305282" y="194310"/>
                </a:lnTo>
                <a:lnTo>
                  <a:pt x="304774" y="190500"/>
                </a:lnTo>
                <a:lnTo>
                  <a:pt x="303504" y="184150"/>
                </a:lnTo>
                <a:lnTo>
                  <a:pt x="296253" y="153669"/>
                </a:lnTo>
                <a:close/>
              </a:path>
              <a:path w="400684" h="199389">
                <a:moveTo>
                  <a:pt x="319633" y="1269"/>
                </a:moveTo>
                <a:lnTo>
                  <a:pt x="294741" y="1269"/>
                </a:lnTo>
                <a:lnTo>
                  <a:pt x="293217" y="3810"/>
                </a:lnTo>
                <a:lnTo>
                  <a:pt x="292963" y="5079"/>
                </a:lnTo>
                <a:lnTo>
                  <a:pt x="293725" y="8889"/>
                </a:lnTo>
                <a:lnTo>
                  <a:pt x="294614" y="12700"/>
                </a:lnTo>
                <a:lnTo>
                  <a:pt x="295884" y="16510"/>
                </a:lnTo>
                <a:lnTo>
                  <a:pt x="332841" y="124460"/>
                </a:lnTo>
                <a:lnTo>
                  <a:pt x="332841" y="194310"/>
                </a:lnTo>
                <a:lnTo>
                  <a:pt x="332968" y="195579"/>
                </a:lnTo>
                <a:lnTo>
                  <a:pt x="333476" y="196850"/>
                </a:lnTo>
                <a:lnTo>
                  <a:pt x="333857" y="196850"/>
                </a:lnTo>
                <a:lnTo>
                  <a:pt x="334619" y="198119"/>
                </a:lnTo>
                <a:lnTo>
                  <a:pt x="358495" y="198119"/>
                </a:lnTo>
                <a:lnTo>
                  <a:pt x="359130" y="196850"/>
                </a:lnTo>
                <a:lnTo>
                  <a:pt x="360146" y="195579"/>
                </a:lnTo>
                <a:lnTo>
                  <a:pt x="360273" y="124460"/>
                </a:lnTo>
                <a:lnTo>
                  <a:pt x="372871" y="87629"/>
                </a:lnTo>
                <a:lnTo>
                  <a:pt x="347192" y="87629"/>
                </a:lnTo>
                <a:lnTo>
                  <a:pt x="345668" y="81279"/>
                </a:lnTo>
                <a:lnTo>
                  <a:pt x="341477" y="66039"/>
                </a:lnTo>
                <a:lnTo>
                  <a:pt x="339953" y="60960"/>
                </a:lnTo>
                <a:lnTo>
                  <a:pt x="338556" y="55879"/>
                </a:lnTo>
                <a:lnTo>
                  <a:pt x="323570" y="7619"/>
                </a:lnTo>
                <a:lnTo>
                  <a:pt x="321538" y="2539"/>
                </a:lnTo>
                <a:lnTo>
                  <a:pt x="320649" y="2539"/>
                </a:lnTo>
                <a:lnTo>
                  <a:pt x="319633" y="1269"/>
                </a:lnTo>
                <a:close/>
              </a:path>
              <a:path w="400684" h="199389">
                <a:moveTo>
                  <a:pt x="104927" y="1269"/>
                </a:moveTo>
                <a:lnTo>
                  <a:pt x="81521" y="1269"/>
                </a:lnTo>
                <a:lnTo>
                  <a:pt x="80441" y="2539"/>
                </a:lnTo>
                <a:lnTo>
                  <a:pt x="79362" y="2539"/>
                </a:lnTo>
                <a:lnTo>
                  <a:pt x="78600" y="3810"/>
                </a:lnTo>
                <a:lnTo>
                  <a:pt x="77698" y="6350"/>
                </a:lnTo>
                <a:lnTo>
                  <a:pt x="77330" y="7619"/>
                </a:lnTo>
                <a:lnTo>
                  <a:pt x="77050" y="10160"/>
                </a:lnTo>
                <a:lnTo>
                  <a:pt x="52463" y="160019"/>
                </a:lnTo>
                <a:lnTo>
                  <a:pt x="75546" y="160019"/>
                </a:lnTo>
                <a:lnTo>
                  <a:pt x="91224" y="63500"/>
                </a:lnTo>
                <a:lnTo>
                  <a:pt x="117456" y="63500"/>
                </a:lnTo>
                <a:lnTo>
                  <a:pt x="108407" y="10160"/>
                </a:lnTo>
                <a:lnTo>
                  <a:pt x="108127" y="7619"/>
                </a:lnTo>
                <a:lnTo>
                  <a:pt x="107746" y="6350"/>
                </a:lnTo>
                <a:lnTo>
                  <a:pt x="106781" y="3810"/>
                </a:lnTo>
                <a:lnTo>
                  <a:pt x="105994" y="2539"/>
                </a:lnTo>
                <a:lnTo>
                  <a:pt x="104927" y="1269"/>
                </a:lnTo>
                <a:close/>
              </a:path>
              <a:path w="400684" h="199389">
                <a:moveTo>
                  <a:pt x="182346" y="1269"/>
                </a:moveTo>
                <a:lnTo>
                  <a:pt x="161467" y="1269"/>
                </a:lnTo>
                <a:lnTo>
                  <a:pt x="160502" y="2539"/>
                </a:lnTo>
                <a:lnTo>
                  <a:pt x="159524" y="2539"/>
                </a:lnTo>
                <a:lnTo>
                  <a:pt x="134035" y="160019"/>
                </a:lnTo>
                <a:lnTo>
                  <a:pt x="157291" y="160019"/>
                </a:lnTo>
                <a:lnTo>
                  <a:pt x="183006" y="16510"/>
                </a:lnTo>
                <a:lnTo>
                  <a:pt x="183629" y="12700"/>
                </a:lnTo>
                <a:lnTo>
                  <a:pt x="183997" y="10160"/>
                </a:lnTo>
                <a:lnTo>
                  <a:pt x="184200" y="5079"/>
                </a:lnTo>
                <a:lnTo>
                  <a:pt x="183870" y="3810"/>
                </a:lnTo>
                <a:lnTo>
                  <a:pt x="182346" y="1269"/>
                </a:lnTo>
                <a:close/>
              </a:path>
              <a:path w="400684" h="199389">
                <a:moveTo>
                  <a:pt x="269061" y="39369"/>
                </a:moveTo>
                <a:lnTo>
                  <a:pt x="241592" y="39369"/>
                </a:lnTo>
                <a:lnTo>
                  <a:pt x="260667" y="123189"/>
                </a:lnTo>
                <a:lnTo>
                  <a:pt x="289002" y="123189"/>
                </a:lnTo>
                <a:lnTo>
                  <a:pt x="269061" y="39369"/>
                </a:lnTo>
                <a:close/>
              </a:path>
              <a:path w="400684" h="199389">
                <a:moveTo>
                  <a:pt x="398373" y="1269"/>
                </a:moveTo>
                <a:lnTo>
                  <a:pt x="375005" y="1269"/>
                </a:lnTo>
                <a:lnTo>
                  <a:pt x="372973" y="2539"/>
                </a:lnTo>
                <a:lnTo>
                  <a:pt x="372084" y="3810"/>
                </a:lnTo>
                <a:lnTo>
                  <a:pt x="371576" y="3810"/>
                </a:lnTo>
                <a:lnTo>
                  <a:pt x="371068" y="5079"/>
                </a:lnTo>
                <a:lnTo>
                  <a:pt x="354177" y="60960"/>
                </a:lnTo>
                <a:lnTo>
                  <a:pt x="352907" y="66039"/>
                </a:lnTo>
                <a:lnTo>
                  <a:pt x="348716" y="81279"/>
                </a:lnTo>
                <a:lnTo>
                  <a:pt x="347446" y="87629"/>
                </a:lnTo>
                <a:lnTo>
                  <a:pt x="372871" y="87629"/>
                </a:lnTo>
                <a:lnTo>
                  <a:pt x="398500" y="12700"/>
                </a:lnTo>
                <a:lnTo>
                  <a:pt x="399262" y="10160"/>
                </a:lnTo>
                <a:lnTo>
                  <a:pt x="399643" y="7619"/>
                </a:lnTo>
                <a:lnTo>
                  <a:pt x="400151" y="5079"/>
                </a:lnTo>
                <a:lnTo>
                  <a:pt x="399897" y="3810"/>
                </a:lnTo>
                <a:lnTo>
                  <a:pt x="398373" y="1269"/>
                </a:lnTo>
                <a:close/>
              </a:path>
              <a:path w="400684" h="199389">
                <a:moveTo>
                  <a:pt x="256031" y="1269"/>
                </a:moveTo>
                <a:lnTo>
                  <a:pt x="229527" y="1269"/>
                </a:lnTo>
                <a:lnTo>
                  <a:pt x="227101" y="2539"/>
                </a:lnTo>
                <a:lnTo>
                  <a:pt x="258737" y="2539"/>
                </a:lnTo>
                <a:lnTo>
                  <a:pt x="256031" y="1269"/>
                </a:lnTo>
                <a:close/>
              </a:path>
              <a:path w="400684" h="199389">
                <a:moveTo>
                  <a:pt x="19672" y="0"/>
                </a:moveTo>
                <a:lnTo>
                  <a:pt x="7518" y="0"/>
                </a:lnTo>
                <a:lnTo>
                  <a:pt x="3556" y="1269"/>
                </a:lnTo>
                <a:lnTo>
                  <a:pt x="21577" y="1269"/>
                </a:lnTo>
                <a:lnTo>
                  <a:pt x="19672" y="0"/>
                </a:lnTo>
                <a:close/>
              </a:path>
              <a:path w="400684" h="199389">
                <a:moveTo>
                  <a:pt x="98361" y="0"/>
                </a:moveTo>
                <a:lnTo>
                  <a:pt x="86740" y="0"/>
                </a:lnTo>
                <a:lnTo>
                  <a:pt x="82994" y="1269"/>
                </a:lnTo>
                <a:lnTo>
                  <a:pt x="100342" y="1269"/>
                </a:lnTo>
                <a:lnTo>
                  <a:pt x="98361" y="0"/>
                </a:lnTo>
                <a:close/>
              </a:path>
              <a:path w="400684" h="199389">
                <a:moveTo>
                  <a:pt x="177711" y="0"/>
                </a:moveTo>
                <a:lnTo>
                  <a:pt x="166471" y="0"/>
                </a:lnTo>
                <a:lnTo>
                  <a:pt x="162864" y="1269"/>
                </a:lnTo>
                <a:lnTo>
                  <a:pt x="181114" y="1269"/>
                </a:lnTo>
                <a:lnTo>
                  <a:pt x="177711" y="0"/>
                </a:lnTo>
                <a:close/>
              </a:path>
              <a:path w="400684" h="199389">
                <a:moveTo>
                  <a:pt x="249275" y="0"/>
                </a:moveTo>
                <a:lnTo>
                  <a:pt x="235521" y="0"/>
                </a:lnTo>
                <a:lnTo>
                  <a:pt x="233362" y="1269"/>
                </a:lnTo>
                <a:lnTo>
                  <a:pt x="251701" y="1269"/>
                </a:lnTo>
                <a:lnTo>
                  <a:pt x="249275" y="0"/>
                </a:lnTo>
                <a:close/>
              </a:path>
              <a:path w="400684" h="199389">
                <a:moveTo>
                  <a:pt x="313156" y="0"/>
                </a:moveTo>
                <a:lnTo>
                  <a:pt x="300583" y="0"/>
                </a:lnTo>
                <a:lnTo>
                  <a:pt x="296265" y="1269"/>
                </a:lnTo>
                <a:lnTo>
                  <a:pt x="315061" y="1269"/>
                </a:lnTo>
                <a:lnTo>
                  <a:pt x="313156" y="0"/>
                </a:lnTo>
                <a:close/>
              </a:path>
              <a:path w="400684" h="199389">
                <a:moveTo>
                  <a:pt x="392404" y="0"/>
                </a:moveTo>
                <a:lnTo>
                  <a:pt x="382371" y="0"/>
                </a:lnTo>
                <a:lnTo>
                  <a:pt x="378180" y="1269"/>
                </a:lnTo>
                <a:lnTo>
                  <a:pt x="396849" y="1269"/>
                </a:lnTo>
                <a:lnTo>
                  <a:pt x="39240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0405" y="2676017"/>
            <a:ext cx="233730" cy="199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5332" y="2676017"/>
            <a:ext cx="662305" cy="200025"/>
          </a:xfrm>
          <a:custGeom>
            <a:avLst/>
            <a:gdLst/>
            <a:ahLst/>
            <a:cxnLst/>
            <a:rect l="l" t="t" r="r" b="b"/>
            <a:pathLst>
              <a:path w="662305" h="200025">
                <a:moveTo>
                  <a:pt x="65278" y="33020"/>
                </a:moveTo>
                <a:lnTo>
                  <a:pt x="37718" y="33020"/>
                </a:lnTo>
                <a:lnTo>
                  <a:pt x="37718" y="194183"/>
                </a:lnTo>
                <a:lnTo>
                  <a:pt x="37973" y="195072"/>
                </a:lnTo>
                <a:lnTo>
                  <a:pt x="38481" y="195961"/>
                </a:lnTo>
                <a:lnTo>
                  <a:pt x="38862" y="196723"/>
                </a:lnTo>
                <a:lnTo>
                  <a:pt x="44831" y="199136"/>
                </a:lnTo>
                <a:lnTo>
                  <a:pt x="46609" y="199517"/>
                </a:lnTo>
                <a:lnTo>
                  <a:pt x="48894" y="199644"/>
                </a:lnTo>
                <a:lnTo>
                  <a:pt x="54102" y="199644"/>
                </a:lnTo>
                <a:lnTo>
                  <a:pt x="56387" y="199517"/>
                </a:lnTo>
                <a:lnTo>
                  <a:pt x="58166" y="199136"/>
                </a:lnTo>
                <a:lnTo>
                  <a:pt x="59943" y="198882"/>
                </a:lnTo>
                <a:lnTo>
                  <a:pt x="64516" y="195961"/>
                </a:lnTo>
                <a:lnTo>
                  <a:pt x="65024" y="195072"/>
                </a:lnTo>
                <a:lnTo>
                  <a:pt x="65278" y="194183"/>
                </a:lnTo>
                <a:lnTo>
                  <a:pt x="65278" y="33020"/>
                </a:lnTo>
                <a:close/>
              </a:path>
              <a:path w="662305" h="200025">
                <a:moveTo>
                  <a:pt x="99568" y="0"/>
                </a:moveTo>
                <a:lnTo>
                  <a:pt x="3302" y="0"/>
                </a:lnTo>
                <a:lnTo>
                  <a:pt x="2667" y="254"/>
                </a:lnTo>
                <a:lnTo>
                  <a:pt x="1778" y="1397"/>
                </a:lnTo>
                <a:lnTo>
                  <a:pt x="1269" y="2286"/>
                </a:lnTo>
                <a:lnTo>
                  <a:pt x="1016" y="3556"/>
                </a:lnTo>
                <a:lnTo>
                  <a:pt x="635" y="4825"/>
                </a:lnTo>
                <a:lnTo>
                  <a:pt x="381" y="6604"/>
                </a:lnTo>
                <a:lnTo>
                  <a:pt x="254" y="8762"/>
                </a:lnTo>
                <a:lnTo>
                  <a:pt x="0" y="10922"/>
                </a:lnTo>
                <a:lnTo>
                  <a:pt x="0" y="22098"/>
                </a:lnTo>
                <a:lnTo>
                  <a:pt x="254" y="24130"/>
                </a:lnTo>
                <a:lnTo>
                  <a:pt x="381" y="26288"/>
                </a:lnTo>
                <a:lnTo>
                  <a:pt x="635" y="27940"/>
                </a:lnTo>
                <a:lnTo>
                  <a:pt x="1016" y="29210"/>
                </a:lnTo>
                <a:lnTo>
                  <a:pt x="1269" y="30480"/>
                </a:lnTo>
                <a:lnTo>
                  <a:pt x="1778" y="31496"/>
                </a:lnTo>
                <a:lnTo>
                  <a:pt x="2667" y="32638"/>
                </a:lnTo>
                <a:lnTo>
                  <a:pt x="3302" y="33020"/>
                </a:lnTo>
                <a:lnTo>
                  <a:pt x="99568" y="33020"/>
                </a:lnTo>
                <a:lnTo>
                  <a:pt x="101981" y="29210"/>
                </a:lnTo>
                <a:lnTo>
                  <a:pt x="102362" y="27940"/>
                </a:lnTo>
                <a:lnTo>
                  <a:pt x="102616" y="26288"/>
                </a:lnTo>
                <a:lnTo>
                  <a:pt x="102869" y="24130"/>
                </a:lnTo>
                <a:lnTo>
                  <a:pt x="102997" y="22098"/>
                </a:lnTo>
                <a:lnTo>
                  <a:pt x="103124" y="13462"/>
                </a:lnTo>
                <a:lnTo>
                  <a:pt x="102869" y="8762"/>
                </a:lnTo>
                <a:lnTo>
                  <a:pt x="102616" y="6604"/>
                </a:lnTo>
                <a:lnTo>
                  <a:pt x="102362" y="4825"/>
                </a:lnTo>
                <a:lnTo>
                  <a:pt x="101981" y="3556"/>
                </a:lnTo>
                <a:lnTo>
                  <a:pt x="101727" y="2286"/>
                </a:lnTo>
                <a:lnTo>
                  <a:pt x="101218" y="1397"/>
                </a:lnTo>
                <a:lnTo>
                  <a:pt x="100711" y="762"/>
                </a:lnTo>
                <a:lnTo>
                  <a:pt x="100203" y="254"/>
                </a:lnTo>
                <a:lnTo>
                  <a:pt x="99568" y="0"/>
                </a:lnTo>
                <a:close/>
              </a:path>
              <a:path w="662305" h="200025">
                <a:moveTo>
                  <a:pt x="165100" y="0"/>
                </a:moveTo>
                <a:lnTo>
                  <a:pt x="124333" y="0"/>
                </a:lnTo>
                <a:lnTo>
                  <a:pt x="122428" y="1016"/>
                </a:lnTo>
                <a:lnTo>
                  <a:pt x="119253" y="4953"/>
                </a:lnTo>
                <a:lnTo>
                  <a:pt x="118491" y="8255"/>
                </a:lnTo>
                <a:lnTo>
                  <a:pt x="118599" y="194563"/>
                </a:lnTo>
                <a:lnTo>
                  <a:pt x="125603" y="199136"/>
                </a:lnTo>
                <a:lnTo>
                  <a:pt x="127381" y="199517"/>
                </a:lnTo>
                <a:lnTo>
                  <a:pt x="129540" y="199644"/>
                </a:lnTo>
                <a:lnTo>
                  <a:pt x="134874" y="199644"/>
                </a:lnTo>
                <a:lnTo>
                  <a:pt x="137160" y="199517"/>
                </a:lnTo>
                <a:lnTo>
                  <a:pt x="138811" y="199136"/>
                </a:lnTo>
                <a:lnTo>
                  <a:pt x="140589" y="198882"/>
                </a:lnTo>
                <a:lnTo>
                  <a:pt x="145923" y="117475"/>
                </a:lnTo>
                <a:lnTo>
                  <a:pt x="195359" y="117475"/>
                </a:lnTo>
                <a:lnTo>
                  <a:pt x="185419" y="106299"/>
                </a:lnTo>
                <a:lnTo>
                  <a:pt x="189611" y="104267"/>
                </a:lnTo>
                <a:lnTo>
                  <a:pt x="204914" y="87249"/>
                </a:lnTo>
                <a:lnTo>
                  <a:pt x="145923" y="87249"/>
                </a:lnTo>
                <a:lnTo>
                  <a:pt x="145923" y="30861"/>
                </a:lnTo>
                <a:lnTo>
                  <a:pt x="208446" y="30861"/>
                </a:lnTo>
                <a:lnTo>
                  <a:pt x="207518" y="27432"/>
                </a:lnTo>
                <a:lnTo>
                  <a:pt x="205231" y="22225"/>
                </a:lnTo>
                <a:lnTo>
                  <a:pt x="202184" y="17653"/>
                </a:lnTo>
                <a:lnTo>
                  <a:pt x="199262" y="13208"/>
                </a:lnTo>
                <a:lnTo>
                  <a:pt x="195580" y="9652"/>
                </a:lnTo>
                <a:lnTo>
                  <a:pt x="191135" y="6858"/>
                </a:lnTo>
                <a:lnTo>
                  <a:pt x="186817" y="4063"/>
                </a:lnTo>
                <a:lnTo>
                  <a:pt x="168021" y="127"/>
                </a:lnTo>
                <a:lnTo>
                  <a:pt x="165100" y="0"/>
                </a:lnTo>
                <a:close/>
              </a:path>
              <a:path w="662305" h="200025">
                <a:moveTo>
                  <a:pt x="195359" y="117475"/>
                </a:moveTo>
                <a:lnTo>
                  <a:pt x="157353" y="117475"/>
                </a:lnTo>
                <a:lnTo>
                  <a:pt x="159893" y="118110"/>
                </a:lnTo>
                <a:lnTo>
                  <a:pt x="162179" y="119507"/>
                </a:lnTo>
                <a:lnTo>
                  <a:pt x="164337" y="120777"/>
                </a:lnTo>
                <a:lnTo>
                  <a:pt x="166369" y="122809"/>
                </a:lnTo>
                <a:lnTo>
                  <a:pt x="168021" y="125349"/>
                </a:lnTo>
                <a:lnTo>
                  <a:pt x="169799" y="128016"/>
                </a:lnTo>
                <a:lnTo>
                  <a:pt x="189103" y="192912"/>
                </a:lnTo>
                <a:lnTo>
                  <a:pt x="189399" y="194183"/>
                </a:lnTo>
                <a:lnTo>
                  <a:pt x="189737" y="195199"/>
                </a:lnTo>
                <a:lnTo>
                  <a:pt x="190119" y="195961"/>
                </a:lnTo>
                <a:lnTo>
                  <a:pt x="190500" y="196850"/>
                </a:lnTo>
                <a:lnTo>
                  <a:pt x="191262" y="197612"/>
                </a:lnTo>
                <a:lnTo>
                  <a:pt x="192278" y="198120"/>
                </a:lnTo>
                <a:lnTo>
                  <a:pt x="193294" y="198755"/>
                </a:lnTo>
                <a:lnTo>
                  <a:pt x="194564" y="199136"/>
                </a:lnTo>
                <a:lnTo>
                  <a:pt x="196342" y="199262"/>
                </a:lnTo>
                <a:lnTo>
                  <a:pt x="198119" y="199517"/>
                </a:lnTo>
                <a:lnTo>
                  <a:pt x="200406" y="199644"/>
                </a:lnTo>
                <a:lnTo>
                  <a:pt x="206756" y="199644"/>
                </a:lnTo>
                <a:lnTo>
                  <a:pt x="209550" y="199517"/>
                </a:lnTo>
                <a:lnTo>
                  <a:pt x="211581" y="199262"/>
                </a:lnTo>
                <a:lnTo>
                  <a:pt x="213614" y="199136"/>
                </a:lnTo>
                <a:lnTo>
                  <a:pt x="218567" y="192405"/>
                </a:lnTo>
                <a:lnTo>
                  <a:pt x="218312" y="191008"/>
                </a:lnTo>
                <a:lnTo>
                  <a:pt x="218059" y="189230"/>
                </a:lnTo>
                <a:lnTo>
                  <a:pt x="217678" y="187452"/>
                </a:lnTo>
                <a:lnTo>
                  <a:pt x="216916" y="184658"/>
                </a:lnTo>
                <a:lnTo>
                  <a:pt x="215900" y="180721"/>
                </a:lnTo>
                <a:lnTo>
                  <a:pt x="204597" y="141605"/>
                </a:lnTo>
                <a:lnTo>
                  <a:pt x="201930" y="132587"/>
                </a:lnTo>
                <a:lnTo>
                  <a:pt x="199136" y="125222"/>
                </a:lnTo>
                <a:lnTo>
                  <a:pt x="197612" y="121793"/>
                </a:lnTo>
                <a:lnTo>
                  <a:pt x="195359" y="117475"/>
                </a:lnTo>
                <a:close/>
              </a:path>
              <a:path w="662305" h="200025">
                <a:moveTo>
                  <a:pt x="208446" y="30861"/>
                </a:moveTo>
                <a:lnTo>
                  <a:pt x="161290" y="30861"/>
                </a:lnTo>
                <a:lnTo>
                  <a:pt x="163830" y="30987"/>
                </a:lnTo>
                <a:lnTo>
                  <a:pt x="165608" y="31369"/>
                </a:lnTo>
                <a:lnTo>
                  <a:pt x="183261" y="52070"/>
                </a:lnTo>
                <a:lnTo>
                  <a:pt x="183261" y="62992"/>
                </a:lnTo>
                <a:lnTo>
                  <a:pt x="182753" y="66802"/>
                </a:lnTo>
                <a:lnTo>
                  <a:pt x="181737" y="70358"/>
                </a:lnTo>
                <a:lnTo>
                  <a:pt x="180848" y="73787"/>
                </a:lnTo>
                <a:lnTo>
                  <a:pt x="163830" y="87249"/>
                </a:lnTo>
                <a:lnTo>
                  <a:pt x="204914" y="87249"/>
                </a:lnTo>
                <a:lnTo>
                  <a:pt x="207010" y="83058"/>
                </a:lnTo>
                <a:lnTo>
                  <a:pt x="208661" y="78232"/>
                </a:lnTo>
                <a:lnTo>
                  <a:pt x="209804" y="72644"/>
                </a:lnTo>
                <a:lnTo>
                  <a:pt x="210947" y="67183"/>
                </a:lnTo>
                <a:lnTo>
                  <a:pt x="211581" y="61087"/>
                </a:lnTo>
                <a:lnTo>
                  <a:pt x="211581" y="46609"/>
                </a:lnTo>
                <a:lnTo>
                  <a:pt x="210819" y="39624"/>
                </a:lnTo>
                <a:lnTo>
                  <a:pt x="208446" y="30861"/>
                </a:lnTo>
                <a:close/>
              </a:path>
              <a:path w="662305" h="200025">
                <a:moveTo>
                  <a:pt x="295148" y="0"/>
                </a:moveTo>
                <a:lnTo>
                  <a:pt x="281431" y="0"/>
                </a:lnTo>
                <a:lnTo>
                  <a:pt x="279273" y="254"/>
                </a:lnTo>
                <a:lnTo>
                  <a:pt x="277114" y="381"/>
                </a:lnTo>
                <a:lnTo>
                  <a:pt x="228391" y="183769"/>
                </a:lnTo>
                <a:lnTo>
                  <a:pt x="226749" y="194437"/>
                </a:lnTo>
                <a:lnTo>
                  <a:pt x="226949" y="195834"/>
                </a:lnTo>
                <a:lnTo>
                  <a:pt x="227711" y="196977"/>
                </a:lnTo>
                <a:lnTo>
                  <a:pt x="228346" y="198120"/>
                </a:lnTo>
                <a:lnTo>
                  <a:pt x="229616" y="198882"/>
                </a:lnTo>
                <a:lnTo>
                  <a:pt x="231394" y="199136"/>
                </a:lnTo>
                <a:lnTo>
                  <a:pt x="233172" y="199517"/>
                </a:lnTo>
                <a:lnTo>
                  <a:pt x="235712" y="199644"/>
                </a:lnTo>
                <a:lnTo>
                  <a:pt x="241935" y="199644"/>
                </a:lnTo>
                <a:lnTo>
                  <a:pt x="244348" y="199517"/>
                </a:lnTo>
                <a:lnTo>
                  <a:pt x="246125" y="199262"/>
                </a:lnTo>
                <a:lnTo>
                  <a:pt x="248031" y="199136"/>
                </a:lnTo>
                <a:lnTo>
                  <a:pt x="249428" y="198755"/>
                </a:lnTo>
                <a:lnTo>
                  <a:pt x="250444" y="198120"/>
                </a:lnTo>
                <a:lnTo>
                  <a:pt x="251460" y="197612"/>
                </a:lnTo>
                <a:lnTo>
                  <a:pt x="252222" y="196850"/>
                </a:lnTo>
                <a:lnTo>
                  <a:pt x="252603" y="195834"/>
                </a:lnTo>
                <a:lnTo>
                  <a:pt x="253111" y="194945"/>
                </a:lnTo>
                <a:lnTo>
                  <a:pt x="253492" y="193675"/>
                </a:lnTo>
                <a:lnTo>
                  <a:pt x="253746" y="192278"/>
                </a:lnTo>
                <a:lnTo>
                  <a:pt x="262255" y="153670"/>
                </a:lnTo>
                <a:lnTo>
                  <a:pt x="342228" y="153670"/>
                </a:lnTo>
                <a:lnTo>
                  <a:pt x="334868" y="122682"/>
                </a:lnTo>
                <a:lnTo>
                  <a:pt x="268350" y="122682"/>
                </a:lnTo>
                <a:lnTo>
                  <a:pt x="287400" y="38608"/>
                </a:lnTo>
                <a:lnTo>
                  <a:pt x="314899" y="38608"/>
                </a:lnTo>
                <a:lnTo>
                  <a:pt x="307687" y="8255"/>
                </a:lnTo>
                <a:lnTo>
                  <a:pt x="297561" y="254"/>
                </a:lnTo>
                <a:lnTo>
                  <a:pt x="295148" y="0"/>
                </a:lnTo>
                <a:close/>
              </a:path>
              <a:path w="662305" h="200025">
                <a:moveTo>
                  <a:pt x="342228" y="153670"/>
                </a:moveTo>
                <a:lnTo>
                  <a:pt x="312928" y="153670"/>
                </a:lnTo>
                <a:lnTo>
                  <a:pt x="321968" y="193421"/>
                </a:lnTo>
                <a:lnTo>
                  <a:pt x="322175" y="194563"/>
                </a:lnTo>
                <a:lnTo>
                  <a:pt x="334518" y="199644"/>
                </a:lnTo>
                <a:lnTo>
                  <a:pt x="341375" y="199644"/>
                </a:lnTo>
                <a:lnTo>
                  <a:pt x="344043" y="199517"/>
                </a:lnTo>
                <a:lnTo>
                  <a:pt x="347980" y="199009"/>
                </a:lnTo>
                <a:lnTo>
                  <a:pt x="349377" y="198374"/>
                </a:lnTo>
                <a:lnTo>
                  <a:pt x="350139" y="197231"/>
                </a:lnTo>
                <a:lnTo>
                  <a:pt x="350900" y="196215"/>
                </a:lnTo>
                <a:lnTo>
                  <a:pt x="351096" y="194945"/>
                </a:lnTo>
                <a:lnTo>
                  <a:pt x="351005" y="193294"/>
                </a:lnTo>
                <a:lnTo>
                  <a:pt x="350647" y="190246"/>
                </a:lnTo>
                <a:lnTo>
                  <a:pt x="350033" y="186944"/>
                </a:lnTo>
                <a:lnTo>
                  <a:pt x="349286" y="183387"/>
                </a:lnTo>
                <a:lnTo>
                  <a:pt x="342228" y="153670"/>
                </a:lnTo>
                <a:close/>
              </a:path>
              <a:path w="662305" h="200025">
                <a:moveTo>
                  <a:pt x="363093" y="0"/>
                </a:moveTo>
                <a:lnTo>
                  <a:pt x="356108" y="0"/>
                </a:lnTo>
                <a:lnTo>
                  <a:pt x="353187" y="127"/>
                </a:lnTo>
                <a:lnTo>
                  <a:pt x="345487" y="5461"/>
                </a:lnTo>
                <a:lnTo>
                  <a:pt x="345716" y="7493"/>
                </a:lnTo>
                <a:lnTo>
                  <a:pt x="345821" y="9271"/>
                </a:lnTo>
                <a:lnTo>
                  <a:pt x="346329" y="12192"/>
                </a:lnTo>
                <a:lnTo>
                  <a:pt x="347275" y="16129"/>
                </a:lnTo>
                <a:lnTo>
                  <a:pt x="387223" y="191262"/>
                </a:lnTo>
                <a:lnTo>
                  <a:pt x="387604" y="192532"/>
                </a:lnTo>
                <a:lnTo>
                  <a:pt x="387858" y="193675"/>
                </a:lnTo>
                <a:lnTo>
                  <a:pt x="388112" y="194437"/>
                </a:lnTo>
                <a:lnTo>
                  <a:pt x="395097" y="199136"/>
                </a:lnTo>
                <a:lnTo>
                  <a:pt x="396494" y="199390"/>
                </a:lnTo>
                <a:lnTo>
                  <a:pt x="398144" y="199517"/>
                </a:lnTo>
                <a:lnTo>
                  <a:pt x="400177" y="199517"/>
                </a:lnTo>
                <a:lnTo>
                  <a:pt x="402081" y="199644"/>
                </a:lnTo>
                <a:lnTo>
                  <a:pt x="410718" y="199644"/>
                </a:lnTo>
                <a:lnTo>
                  <a:pt x="413512" y="199517"/>
                </a:lnTo>
                <a:lnTo>
                  <a:pt x="423608" y="195707"/>
                </a:lnTo>
                <a:lnTo>
                  <a:pt x="424099" y="194691"/>
                </a:lnTo>
                <a:lnTo>
                  <a:pt x="424468" y="193675"/>
                </a:lnTo>
                <a:lnTo>
                  <a:pt x="424588" y="193294"/>
                </a:lnTo>
                <a:lnTo>
                  <a:pt x="426829" y="183387"/>
                </a:lnTo>
                <a:lnTo>
                  <a:pt x="432172" y="160020"/>
                </a:lnTo>
                <a:lnTo>
                  <a:pt x="407543" y="160020"/>
                </a:lnTo>
                <a:lnTo>
                  <a:pt x="374650" y="7493"/>
                </a:lnTo>
                <a:lnTo>
                  <a:pt x="374269" y="5969"/>
                </a:lnTo>
                <a:lnTo>
                  <a:pt x="365633" y="127"/>
                </a:lnTo>
                <a:lnTo>
                  <a:pt x="363093" y="0"/>
                </a:lnTo>
                <a:close/>
              </a:path>
              <a:path w="662305" h="200025">
                <a:moveTo>
                  <a:pt x="458216" y="0"/>
                </a:moveTo>
                <a:lnTo>
                  <a:pt x="451739" y="0"/>
                </a:lnTo>
                <a:lnTo>
                  <a:pt x="449199" y="127"/>
                </a:lnTo>
                <a:lnTo>
                  <a:pt x="440817" y="4063"/>
                </a:lnTo>
                <a:lnTo>
                  <a:pt x="440436" y="5080"/>
                </a:lnTo>
                <a:lnTo>
                  <a:pt x="440055" y="6477"/>
                </a:lnTo>
                <a:lnTo>
                  <a:pt x="439774" y="8382"/>
                </a:lnTo>
                <a:lnTo>
                  <a:pt x="407543" y="160020"/>
                </a:lnTo>
                <a:lnTo>
                  <a:pt x="432172" y="160020"/>
                </a:lnTo>
                <a:lnTo>
                  <a:pt x="465137" y="15875"/>
                </a:lnTo>
                <a:lnTo>
                  <a:pt x="465963" y="12573"/>
                </a:lnTo>
                <a:lnTo>
                  <a:pt x="466471" y="9779"/>
                </a:lnTo>
                <a:lnTo>
                  <a:pt x="466859" y="6477"/>
                </a:lnTo>
                <a:lnTo>
                  <a:pt x="466764" y="4063"/>
                </a:lnTo>
                <a:lnTo>
                  <a:pt x="460629" y="127"/>
                </a:lnTo>
                <a:lnTo>
                  <a:pt x="458216" y="0"/>
                </a:lnTo>
                <a:close/>
              </a:path>
              <a:path w="662305" h="200025">
                <a:moveTo>
                  <a:pt x="314899" y="38608"/>
                </a:moveTo>
                <a:lnTo>
                  <a:pt x="287528" y="38608"/>
                </a:lnTo>
                <a:lnTo>
                  <a:pt x="306578" y="122682"/>
                </a:lnTo>
                <a:lnTo>
                  <a:pt x="334868" y="122682"/>
                </a:lnTo>
                <a:lnTo>
                  <a:pt x="314899" y="38608"/>
                </a:lnTo>
                <a:close/>
              </a:path>
              <a:path w="662305" h="200025">
                <a:moveTo>
                  <a:pt x="560324" y="0"/>
                </a:moveTo>
                <a:lnTo>
                  <a:pt x="490093" y="0"/>
                </a:lnTo>
                <a:lnTo>
                  <a:pt x="488188" y="1016"/>
                </a:lnTo>
                <a:lnTo>
                  <a:pt x="486664" y="3048"/>
                </a:lnTo>
                <a:lnTo>
                  <a:pt x="485013" y="4953"/>
                </a:lnTo>
                <a:lnTo>
                  <a:pt x="484250" y="8255"/>
                </a:lnTo>
                <a:lnTo>
                  <a:pt x="484250" y="191388"/>
                </a:lnTo>
                <a:lnTo>
                  <a:pt x="485013" y="194563"/>
                </a:lnTo>
                <a:lnTo>
                  <a:pt x="486664" y="196596"/>
                </a:lnTo>
                <a:lnTo>
                  <a:pt x="488188" y="198628"/>
                </a:lnTo>
                <a:lnTo>
                  <a:pt x="490093" y="199644"/>
                </a:lnTo>
                <a:lnTo>
                  <a:pt x="560705" y="199644"/>
                </a:lnTo>
                <a:lnTo>
                  <a:pt x="561340" y="199390"/>
                </a:lnTo>
                <a:lnTo>
                  <a:pt x="561848" y="198755"/>
                </a:lnTo>
                <a:lnTo>
                  <a:pt x="562356" y="198247"/>
                </a:lnTo>
                <a:lnTo>
                  <a:pt x="562864" y="197358"/>
                </a:lnTo>
                <a:lnTo>
                  <a:pt x="563118" y="196087"/>
                </a:lnTo>
                <a:lnTo>
                  <a:pt x="563499" y="194818"/>
                </a:lnTo>
                <a:lnTo>
                  <a:pt x="563753" y="193167"/>
                </a:lnTo>
                <a:lnTo>
                  <a:pt x="563880" y="191262"/>
                </a:lnTo>
                <a:lnTo>
                  <a:pt x="564134" y="189230"/>
                </a:lnTo>
                <a:lnTo>
                  <a:pt x="564134" y="178308"/>
                </a:lnTo>
                <a:lnTo>
                  <a:pt x="563880" y="176275"/>
                </a:lnTo>
                <a:lnTo>
                  <a:pt x="563753" y="174244"/>
                </a:lnTo>
                <a:lnTo>
                  <a:pt x="563499" y="172593"/>
                </a:lnTo>
                <a:lnTo>
                  <a:pt x="563118" y="171450"/>
                </a:lnTo>
                <a:lnTo>
                  <a:pt x="562864" y="170180"/>
                </a:lnTo>
                <a:lnTo>
                  <a:pt x="562356" y="169291"/>
                </a:lnTo>
                <a:lnTo>
                  <a:pt x="561848" y="168656"/>
                </a:lnTo>
                <a:lnTo>
                  <a:pt x="561340" y="168148"/>
                </a:lnTo>
                <a:lnTo>
                  <a:pt x="560705" y="167894"/>
                </a:lnTo>
                <a:lnTo>
                  <a:pt x="511556" y="167894"/>
                </a:lnTo>
                <a:lnTo>
                  <a:pt x="511556" y="111506"/>
                </a:lnTo>
                <a:lnTo>
                  <a:pt x="552958" y="111506"/>
                </a:lnTo>
                <a:lnTo>
                  <a:pt x="553466" y="111252"/>
                </a:lnTo>
                <a:lnTo>
                  <a:pt x="553974" y="110744"/>
                </a:lnTo>
                <a:lnTo>
                  <a:pt x="554609" y="110236"/>
                </a:lnTo>
                <a:lnTo>
                  <a:pt x="554990" y="109347"/>
                </a:lnTo>
                <a:lnTo>
                  <a:pt x="555371" y="108204"/>
                </a:lnTo>
                <a:lnTo>
                  <a:pt x="556006" y="105410"/>
                </a:lnTo>
                <a:lnTo>
                  <a:pt x="556260" y="101600"/>
                </a:lnTo>
                <a:lnTo>
                  <a:pt x="556260" y="90805"/>
                </a:lnTo>
                <a:lnTo>
                  <a:pt x="556006" y="86741"/>
                </a:lnTo>
                <a:lnTo>
                  <a:pt x="555625" y="85217"/>
                </a:lnTo>
                <a:lnTo>
                  <a:pt x="555371" y="83947"/>
                </a:lnTo>
                <a:lnTo>
                  <a:pt x="554990" y="82804"/>
                </a:lnTo>
                <a:lnTo>
                  <a:pt x="554609" y="81915"/>
                </a:lnTo>
                <a:lnTo>
                  <a:pt x="553974" y="81407"/>
                </a:lnTo>
                <a:lnTo>
                  <a:pt x="553466" y="80772"/>
                </a:lnTo>
                <a:lnTo>
                  <a:pt x="552958" y="80518"/>
                </a:lnTo>
                <a:lnTo>
                  <a:pt x="511556" y="80518"/>
                </a:lnTo>
                <a:lnTo>
                  <a:pt x="511556" y="31750"/>
                </a:lnTo>
                <a:lnTo>
                  <a:pt x="560324" y="31750"/>
                </a:lnTo>
                <a:lnTo>
                  <a:pt x="560832" y="31496"/>
                </a:lnTo>
                <a:lnTo>
                  <a:pt x="561340" y="30861"/>
                </a:lnTo>
                <a:lnTo>
                  <a:pt x="561848" y="30353"/>
                </a:lnTo>
                <a:lnTo>
                  <a:pt x="562229" y="29463"/>
                </a:lnTo>
                <a:lnTo>
                  <a:pt x="562991" y="26924"/>
                </a:lnTo>
                <a:lnTo>
                  <a:pt x="563244" y="25400"/>
                </a:lnTo>
                <a:lnTo>
                  <a:pt x="563372" y="23368"/>
                </a:lnTo>
                <a:lnTo>
                  <a:pt x="563626" y="21336"/>
                </a:lnTo>
                <a:lnTo>
                  <a:pt x="563626" y="10413"/>
                </a:lnTo>
                <a:lnTo>
                  <a:pt x="563364" y="8255"/>
                </a:lnTo>
                <a:lnTo>
                  <a:pt x="563244" y="6350"/>
                </a:lnTo>
                <a:lnTo>
                  <a:pt x="562991" y="4699"/>
                </a:lnTo>
                <a:lnTo>
                  <a:pt x="562229" y="2159"/>
                </a:lnTo>
                <a:lnTo>
                  <a:pt x="561848" y="1270"/>
                </a:lnTo>
                <a:lnTo>
                  <a:pt x="560832" y="254"/>
                </a:lnTo>
                <a:lnTo>
                  <a:pt x="560324" y="0"/>
                </a:lnTo>
                <a:close/>
              </a:path>
              <a:path w="662305" h="200025">
                <a:moveTo>
                  <a:pt x="604393" y="0"/>
                </a:moveTo>
                <a:lnTo>
                  <a:pt x="599059" y="0"/>
                </a:lnTo>
                <a:lnTo>
                  <a:pt x="596773" y="127"/>
                </a:lnTo>
                <a:lnTo>
                  <a:pt x="588644" y="3683"/>
                </a:lnTo>
                <a:lnTo>
                  <a:pt x="588137" y="4445"/>
                </a:lnTo>
                <a:lnTo>
                  <a:pt x="587883" y="5461"/>
                </a:lnTo>
                <a:lnTo>
                  <a:pt x="587883" y="191388"/>
                </a:lnTo>
                <a:lnTo>
                  <a:pt x="588644" y="194691"/>
                </a:lnTo>
                <a:lnTo>
                  <a:pt x="590296" y="196596"/>
                </a:lnTo>
                <a:lnTo>
                  <a:pt x="591819" y="198628"/>
                </a:lnTo>
                <a:lnTo>
                  <a:pt x="593725" y="199644"/>
                </a:lnTo>
                <a:lnTo>
                  <a:pt x="658494" y="199644"/>
                </a:lnTo>
                <a:lnTo>
                  <a:pt x="660908" y="195707"/>
                </a:lnTo>
                <a:lnTo>
                  <a:pt x="661289" y="194310"/>
                </a:lnTo>
                <a:lnTo>
                  <a:pt x="661543" y="192532"/>
                </a:lnTo>
                <a:lnTo>
                  <a:pt x="661669" y="190500"/>
                </a:lnTo>
                <a:lnTo>
                  <a:pt x="661924" y="188341"/>
                </a:lnTo>
                <a:lnTo>
                  <a:pt x="661924" y="177037"/>
                </a:lnTo>
                <a:lnTo>
                  <a:pt x="661669" y="175006"/>
                </a:lnTo>
                <a:lnTo>
                  <a:pt x="661543" y="172847"/>
                </a:lnTo>
                <a:lnTo>
                  <a:pt x="661289" y="171196"/>
                </a:lnTo>
                <a:lnTo>
                  <a:pt x="660908" y="169925"/>
                </a:lnTo>
                <a:lnTo>
                  <a:pt x="660654" y="168656"/>
                </a:lnTo>
                <a:lnTo>
                  <a:pt x="660146" y="167767"/>
                </a:lnTo>
                <a:lnTo>
                  <a:pt x="659638" y="167132"/>
                </a:lnTo>
                <a:lnTo>
                  <a:pt x="659130" y="166624"/>
                </a:lnTo>
                <a:lnTo>
                  <a:pt x="658494" y="166243"/>
                </a:lnTo>
                <a:lnTo>
                  <a:pt x="615442" y="166243"/>
                </a:lnTo>
                <a:lnTo>
                  <a:pt x="615442" y="5461"/>
                </a:lnTo>
                <a:lnTo>
                  <a:pt x="606552" y="127"/>
                </a:lnTo>
                <a:lnTo>
                  <a:pt x="60439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6328" y="1446275"/>
            <a:ext cx="2859405" cy="5024755"/>
          </a:xfrm>
          <a:custGeom>
            <a:avLst/>
            <a:gdLst/>
            <a:ahLst/>
            <a:cxnLst/>
            <a:rect l="l" t="t" r="r" b="b"/>
            <a:pathLst>
              <a:path w="2859404" h="5024755">
                <a:moveTo>
                  <a:pt x="0" y="5024628"/>
                </a:moveTo>
                <a:lnTo>
                  <a:pt x="2859024" y="5024628"/>
                </a:lnTo>
                <a:lnTo>
                  <a:pt x="2859024" y="0"/>
                </a:lnTo>
                <a:lnTo>
                  <a:pt x="0" y="0"/>
                </a:lnTo>
                <a:lnTo>
                  <a:pt x="0" y="5024628"/>
                </a:lnTo>
                <a:close/>
              </a:path>
            </a:pathLst>
          </a:custGeom>
          <a:solidFill>
            <a:srgbClr val="FDD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6289" y="2012823"/>
            <a:ext cx="945261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15078" y="2063114"/>
            <a:ext cx="1054354" cy="199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9596" y="2383154"/>
            <a:ext cx="1076959" cy="199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7929" y="2383154"/>
            <a:ext cx="786003" cy="199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85574" y="2324411"/>
            <a:ext cx="2859405" cy="4167808"/>
          </a:xfrm>
          <a:prstGeom prst="rect">
            <a:avLst/>
          </a:prstGeom>
          <a:solidFill>
            <a:srgbClr val="FDD8DE"/>
          </a:solidFill>
        </p:spPr>
        <p:txBody>
          <a:bodyPr vert="horz" wrap="square" lIns="0" tIns="12700" rIns="0" bIns="0" rtlCol="0">
            <a:spAutoFit/>
          </a:bodyPr>
          <a:lstStyle/>
          <a:p>
            <a:pPr marL="379730" marR="831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79095" algn="l"/>
                <a:tab pos="379730" algn="l"/>
              </a:tabLst>
            </a:pPr>
            <a:r>
              <a:rPr lang="ru-RU" sz="1800" spc="-80" dirty="0" smtClean="0">
                <a:solidFill>
                  <a:srgbClr val="585858"/>
                </a:solidFill>
                <a:latin typeface="Arial"/>
                <a:cs typeface="Arial"/>
              </a:rPr>
              <a:t>Системы управления дорожным потоком для улучшения эффективности дорожной инфраструктуры и регулирования дорожным движением</a:t>
            </a:r>
            <a:endParaRPr sz="1850" dirty="0">
              <a:latin typeface="Times New Roman"/>
              <a:cs typeface="Times New Roman"/>
            </a:endParaRPr>
          </a:p>
          <a:p>
            <a:pPr marL="379730" marR="103505" indent="-287020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lang="ru-RU" sz="1800" spc="-85" dirty="0" smtClean="0">
                <a:solidFill>
                  <a:srgbClr val="585858"/>
                </a:solidFill>
                <a:latin typeface="Arial"/>
                <a:cs typeface="Arial"/>
              </a:rPr>
              <a:t>Элементы</a:t>
            </a:r>
            <a:r>
              <a:rPr sz="1800" spc="-85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1800" spc="-85" dirty="0" smtClean="0">
                <a:solidFill>
                  <a:srgbClr val="585858"/>
                </a:solidFill>
                <a:latin typeface="Arial"/>
                <a:cs typeface="Arial"/>
              </a:rPr>
              <a:t>мониторинг экспресс-полос + </a:t>
            </a:r>
            <a:r>
              <a:rPr lang="ru-RU" sz="1800" spc="-135" dirty="0" smtClean="0">
                <a:solidFill>
                  <a:srgbClr val="585858"/>
                </a:solidFill>
                <a:latin typeface="Arial"/>
                <a:cs typeface="Arial"/>
              </a:rPr>
              <a:t>консультативная система, система, определяюща</a:t>
            </a:r>
            <a:r>
              <a:rPr lang="ru-RU" spc="-135" dirty="0" smtClean="0">
                <a:solidFill>
                  <a:srgbClr val="585858"/>
                </a:solidFill>
                <a:latin typeface="Arial"/>
                <a:cs typeface="Arial"/>
              </a:rPr>
              <a:t>я возможность свободного проезда, и </a:t>
            </a:r>
            <a:r>
              <a:rPr lang="ru-RU" spc="-135" dirty="0" err="1" smtClean="0">
                <a:solidFill>
                  <a:srgbClr val="585858"/>
                </a:solidFill>
                <a:latin typeface="Arial"/>
                <a:cs typeface="Arial"/>
              </a:rPr>
              <a:t>электрознаки</a:t>
            </a:r>
            <a:r>
              <a:rPr lang="ru-RU" spc="-135" dirty="0" smtClean="0">
                <a:solidFill>
                  <a:srgbClr val="585858"/>
                </a:solidFill>
                <a:latin typeface="Arial"/>
                <a:cs typeface="Arial"/>
              </a:rPr>
              <a:t> и </a:t>
            </a:r>
            <a:r>
              <a:rPr lang="ru-RU" spc="-135" dirty="0" err="1" smtClean="0">
                <a:solidFill>
                  <a:srgbClr val="585858"/>
                </a:solidFill>
                <a:latin typeface="Arial"/>
                <a:cs typeface="Arial"/>
              </a:rPr>
              <a:t>т.д</a:t>
            </a:r>
            <a:r>
              <a:rPr sz="1800" spc="-6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86692" y="6484721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8338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60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39" y="48259"/>
            <a:ext cx="0" cy="6761480"/>
          </a:xfrm>
          <a:custGeom>
            <a:avLst/>
            <a:gdLst/>
            <a:ahLst/>
            <a:cxnLst/>
            <a:rect l="l" t="t" r="r" b="b"/>
            <a:pathLst>
              <a:path h="6761480">
                <a:moveTo>
                  <a:pt x="0" y="0"/>
                </a:moveTo>
                <a:lnTo>
                  <a:pt x="0" y="6761480"/>
                </a:lnTo>
              </a:path>
            </a:pathLst>
          </a:custGeom>
          <a:ln w="4807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412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8259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67933" y="48132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0"/>
                </a:moveTo>
                <a:lnTo>
                  <a:pt x="0" y="6761786"/>
                </a:lnTo>
              </a:path>
            </a:pathLst>
          </a:custGeom>
          <a:ln w="48132">
            <a:solidFill>
              <a:srgbClr val="92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4035" y="1446275"/>
            <a:ext cx="2676525" cy="5019040"/>
          </a:xfrm>
          <a:custGeom>
            <a:avLst/>
            <a:gdLst/>
            <a:ahLst/>
            <a:cxnLst/>
            <a:rect l="l" t="t" r="r" b="b"/>
            <a:pathLst>
              <a:path w="2676525" h="5019040">
                <a:moveTo>
                  <a:pt x="0" y="5018532"/>
                </a:moveTo>
                <a:lnTo>
                  <a:pt x="2676143" y="5018532"/>
                </a:lnTo>
                <a:lnTo>
                  <a:pt x="2676143" y="0"/>
                </a:lnTo>
                <a:lnTo>
                  <a:pt x="0" y="0"/>
                </a:lnTo>
                <a:lnTo>
                  <a:pt x="0" y="5018532"/>
                </a:lnTo>
                <a:close/>
              </a:path>
            </a:pathLst>
          </a:custGeom>
          <a:solidFill>
            <a:srgbClr val="FFE699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9130" y="1970658"/>
            <a:ext cx="745303" cy="249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7480" y="2020951"/>
            <a:ext cx="1087640" cy="199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4394" y="2290698"/>
            <a:ext cx="1083690" cy="249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98864" y="1446275"/>
            <a:ext cx="2848610" cy="5019040"/>
          </a:xfrm>
          <a:custGeom>
            <a:avLst/>
            <a:gdLst/>
            <a:ahLst/>
            <a:cxnLst/>
            <a:rect l="l" t="t" r="r" b="b"/>
            <a:pathLst>
              <a:path w="2848609" h="5019040">
                <a:moveTo>
                  <a:pt x="0" y="5018532"/>
                </a:moveTo>
                <a:lnTo>
                  <a:pt x="2848355" y="5018532"/>
                </a:lnTo>
                <a:lnTo>
                  <a:pt x="2848355" y="0"/>
                </a:lnTo>
                <a:lnTo>
                  <a:pt x="0" y="0"/>
                </a:lnTo>
                <a:lnTo>
                  <a:pt x="0" y="5018532"/>
                </a:lnTo>
                <a:close/>
              </a:path>
            </a:pathLst>
          </a:custGeom>
          <a:solidFill>
            <a:srgbClr val="E7C0FB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49180" y="1970658"/>
            <a:ext cx="745236" cy="249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83569" y="2020951"/>
            <a:ext cx="578357" cy="1996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22916" y="2290698"/>
            <a:ext cx="1083563" cy="249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84035" y="2254317"/>
            <a:ext cx="2676525" cy="3067506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1480" marR="20764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411480" algn="l"/>
                <a:tab pos="412115" algn="l"/>
              </a:tabLst>
            </a:pPr>
            <a:r>
              <a:rPr lang="ru-RU" sz="1800" spc="-95" dirty="0" smtClean="0">
                <a:solidFill>
                  <a:srgbClr val="585858"/>
                </a:solidFill>
                <a:latin typeface="Arial"/>
                <a:cs typeface="Arial"/>
              </a:rPr>
              <a:t>Система квот на транспорт </a:t>
            </a:r>
            <a:r>
              <a:rPr sz="1800" spc="-18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1800" spc="-180" dirty="0" smtClean="0">
                <a:solidFill>
                  <a:srgbClr val="585858"/>
                </a:solidFill>
                <a:latin typeface="Arial"/>
                <a:cs typeface="Arial"/>
              </a:rPr>
              <a:t>СКТ</a:t>
            </a:r>
            <a:r>
              <a:rPr sz="1800" spc="-18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lang="ru-RU" sz="1800" spc="-180" dirty="0" smtClean="0">
                <a:solidFill>
                  <a:srgbClr val="585858"/>
                </a:solidFill>
                <a:latin typeface="Arial"/>
                <a:cs typeface="Arial"/>
              </a:rPr>
              <a:t>, в</a:t>
            </a:r>
            <a:r>
              <a:rPr lang="ru-RU" sz="1800" spc="-50" dirty="0" smtClean="0">
                <a:solidFill>
                  <a:srgbClr val="585858"/>
                </a:solidFill>
                <a:latin typeface="Arial"/>
                <a:cs typeface="Arial"/>
              </a:rPr>
              <a:t>недренная в 1</a:t>
            </a:r>
            <a:r>
              <a:rPr sz="1800" spc="-90" dirty="0" smtClean="0">
                <a:solidFill>
                  <a:srgbClr val="585858"/>
                </a:solidFill>
                <a:latin typeface="Arial"/>
                <a:cs typeface="Arial"/>
              </a:rPr>
              <a:t>990</a:t>
            </a:r>
            <a:r>
              <a:rPr lang="ru-RU" sz="1800" spc="-90" dirty="0" smtClean="0">
                <a:solidFill>
                  <a:srgbClr val="585858"/>
                </a:solidFill>
                <a:latin typeface="Arial"/>
                <a:cs typeface="Arial"/>
              </a:rPr>
              <a:t> г.</a:t>
            </a:r>
            <a:r>
              <a:rPr sz="1800" spc="-9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411480" marR="234950" indent="-286385">
              <a:lnSpc>
                <a:spcPct val="100000"/>
              </a:lnSpc>
              <a:buChar char="•"/>
              <a:tabLst>
                <a:tab pos="411480" algn="l"/>
                <a:tab pos="412115" algn="l"/>
              </a:tabLst>
            </a:pPr>
            <a:r>
              <a:rPr lang="ru-RU" sz="1800" spc="-55" dirty="0" smtClean="0">
                <a:solidFill>
                  <a:srgbClr val="585858"/>
                </a:solidFill>
                <a:latin typeface="Arial"/>
                <a:cs typeface="Arial"/>
              </a:rPr>
              <a:t>Введение дополнительных налогов, чтобы увеличить стоимость владения автомобилем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98864" y="2974035"/>
            <a:ext cx="2848610" cy="334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67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447675" algn="l"/>
                <a:tab pos="448309" algn="l"/>
              </a:tabLst>
            </a:pPr>
            <a:r>
              <a:rPr sz="1800" spc="-150" dirty="0" smtClean="0">
                <a:solidFill>
                  <a:srgbClr val="585858"/>
                </a:solidFill>
                <a:latin typeface="Arial"/>
                <a:cs typeface="Arial"/>
              </a:rPr>
              <a:t>1975-1998</a:t>
            </a:r>
            <a:r>
              <a:rPr lang="ru-RU" sz="1800" spc="-150" dirty="0" smtClean="0">
                <a:solidFill>
                  <a:srgbClr val="585858"/>
                </a:solidFill>
                <a:latin typeface="Arial"/>
                <a:cs typeface="Arial"/>
              </a:rPr>
              <a:t> гг.</a:t>
            </a:r>
            <a:r>
              <a:rPr sz="1800" spc="-150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1800" spc="-150" dirty="0" smtClean="0">
                <a:solidFill>
                  <a:srgbClr val="585858"/>
                </a:solidFill>
                <a:latin typeface="Arial"/>
                <a:cs typeface="Arial"/>
              </a:rPr>
              <a:t>Схема, лицензирующая районы</a:t>
            </a:r>
            <a:r>
              <a:rPr sz="1800" spc="-150" dirty="0" smtClean="0">
                <a:solidFill>
                  <a:srgbClr val="585858"/>
                </a:solidFill>
                <a:latin typeface="Arial"/>
                <a:cs typeface="Arial"/>
              </a:rPr>
              <a:t> (</a:t>
            </a:r>
            <a:r>
              <a:rPr lang="ru-RU" sz="1800" spc="-150" dirty="0" smtClean="0">
                <a:solidFill>
                  <a:srgbClr val="585858"/>
                </a:solidFill>
                <a:latin typeface="Arial"/>
                <a:cs typeface="Arial"/>
              </a:rPr>
              <a:t>СЛР</a:t>
            </a:r>
            <a:r>
              <a:rPr sz="1800" spc="-15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lang="ru-RU" sz="1800" spc="-150" dirty="0" smtClean="0">
                <a:solidFill>
                  <a:srgbClr val="585858"/>
                </a:solidFill>
                <a:latin typeface="Arial"/>
                <a:cs typeface="Arial"/>
              </a:rPr>
              <a:t>, для регулирования движением в районах с ограничениями</a:t>
            </a:r>
            <a:endParaRPr sz="1800" spc="-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47675" marR="196850" indent="-286385">
              <a:lnSpc>
                <a:spcPct val="100000"/>
              </a:lnSpc>
              <a:buChar char="•"/>
              <a:tabLst>
                <a:tab pos="447675" algn="l"/>
                <a:tab pos="448309" algn="l"/>
              </a:tabLst>
            </a:pPr>
            <a:r>
              <a:rPr lang="ru-RU" sz="1800" spc="-140" dirty="0" smtClean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1800" spc="-75" dirty="0" smtClean="0">
                <a:solidFill>
                  <a:srgbClr val="585858"/>
                </a:solidFill>
                <a:latin typeface="Arial"/>
                <a:cs typeface="Arial"/>
              </a:rPr>
              <a:t>1998</a:t>
            </a:r>
            <a:r>
              <a:rPr lang="ru-RU" sz="1800" spc="-75" dirty="0" smtClean="0">
                <a:solidFill>
                  <a:srgbClr val="585858"/>
                </a:solidFill>
                <a:latin typeface="Arial"/>
                <a:cs typeface="Arial"/>
              </a:rPr>
              <a:t> г.</a:t>
            </a:r>
            <a:r>
              <a:rPr sz="1800" spc="-75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lang="ru-RU" sz="1800" spc="-75" dirty="0" smtClean="0">
                <a:solidFill>
                  <a:srgbClr val="585858"/>
                </a:solidFill>
                <a:latin typeface="Arial"/>
                <a:cs typeface="Arial"/>
              </a:rPr>
              <a:t>Электронная система по оплате проезда </a:t>
            </a:r>
            <a:r>
              <a:rPr sz="1800" spc="-215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1800" spc="-215" dirty="0" smtClean="0">
                <a:solidFill>
                  <a:srgbClr val="585858"/>
                </a:solidFill>
                <a:latin typeface="Arial"/>
                <a:cs typeface="Arial"/>
              </a:rPr>
              <a:t>ЭСОП</a:t>
            </a:r>
            <a:r>
              <a:rPr sz="1800" spc="-215" dirty="0" smtClean="0">
                <a:solidFill>
                  <a:srgbClr val="585858"/>
                </a:solidFill>
                <a:latin typeface="Arial"/>
                <a:cs typeface="Arial"/>
              </a:rPr>
              <a:t>) </a:t>
            </a:r>
            <a:r>
              <a:rPr lang="ru-RU" sz="1800" spc="-2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1800" spc="-150" dirty="0" smtClean="0">
                <a:solidFill>
                  <a:srgbClr val="585858"/>
                </a:solidFill>
                <a:latin typeface="Arial"/>
                <a:cs typeface="Arial"/>
              </a:rPr>
              <a:t>- водители платят за проезд по определенным дорогам</a:t>
            </a:r>
            <a:endParaRPr sz="1800" spc="-150" dirty="0">
              <a:latin typeface="Arial"/>
              <a:cs typeface="Arial"/>
            </a:endParaRPr>
          </a:p>
        </p:txBody>
      </p:sp>
      <p:sp>
        <p:nvSpPr>
          <p:cNvPr id="42" name="object 4"/>
          <p:cNvSpPr txBox="1"/>
          <p:nvPr/>
        </p:nvSpPr>
        <p:spPr>
          <a:xfrm>
            <a:off x="425912" y="1557195"/>
            <a:ext cx="2778125" cy="1397819"/>
          </a:xfrm>
          <a:prstGeom prst="rect">
            <a:avLst/>
          </a:prstGeom>
          <a:solidFill>
            <a:srgbClr val="BCE9FC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r>
              <a:rPr lang="ru-RU" sz="1800" b="1" dirty="0" smtClean="0">
                <a:latin typeface="Arial"/>
                <a:cs typeface="Arial"/>
              </a:rPr>
              <a:t>Повышение привлекательности общественного транспорта и вело- и пешего перемещения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3426522" y="1526509"/>
            <a:ext cx="2778125" cy="856645"/>
          </a:xfrm>
          <a:prstGeom prst="rect">
            <a:avLst/>
          </a:prstGeom>
          <a:solidFill>
            <a:srgbClr val="FDD8DE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r>
              <a:rPr lang="ru-RU" sz="1800" b="1" dirty="0" smtClean="0">
                <a:latin typeface="Arial"/>
                <a:cs typeface="Arial"/>
              </a:rPr>
              <a:t>Интеллектуальные транспортные системы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endParaRPr lang="ru-RU" b="1" dirty="0">
              <a:latin typeface="Arial"/>
              <a:cs typeface="Arial"/>
            </a:endParaRPr>
          </a:p>
        </p:txBody>
      </p:sp>
      <p:sp>
        <p:nvSpPr>
          <p:cNvPr id="44" name="object 4"/>
          <p:cNvSpPr txBox="1"/>
          <p:nvPr/>
        </p:nvSpPr>
        <p:spPr>
          <a:xfrm>
            <a:off x="6397424" y="1459991"/>
            <a:ext cx="2640020" cy="85664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r>
              <a:rPr lang="ru-RU" sz="1800" b="1" dirty="0" smtClean="0">
                <a:latin typeface="Arial"/>
                <a:cs typeface="Arial"/>
              </a:rPr>
              <a:t>Ограничения владения транспортом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endParaRPr lang="ru-RU" sz="1800" b="1" dirty="0" smtClean="0">
              <a:latin typeface="Arial"/>
              <a:cs typeface="Arial"/>
            </a:endParaRPr>
          </a:p>
        </p:txBody>
      </p:sp>
      <p:sp>
        <p:nvSpPr>
          <p:cNvPr id="46" name="object 4"/>
          <p:cNvSpPr txBox="1"/>
          <p:nvPr/>
        </p:nvSpPr>
        <p:spPr>
          <a:xfrm>
            <a:off x="9302383" y="1443371"/>
            <a:ext cx="2640020" cy="1133644"/>
          </a:xfrm>
          <a:prstGeom prst="rect">
            <a:avLst/>
          </a:prstGeom>
          <a:solidFill>
            <a:srgbClr val="F4E3FD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r>
              <a:rPr lang="ru-RU" sz="1800" b="1" dirty="0" smtClean="0">
                <a:latin typeface="Arial"/>
                <a:cs typeface="Arial"/>
              </a:rPr>
              <a:t>Ограничения использования транспорта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342900" algn="l"/>
              </a:tabLst>
            </a:pPr>
            <a:endParaRPr lang="ru-RU" sz="18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2094</Words>
  <Application>Microsoft Office PowerPoint</Application>
  <PresentationFormat>Широкоэкранный</PresentationFormat>
  <Paragraphs>445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Arial-BoldItalicMT</vt:lpstr>
      <vt:lpstr>Calibri</vt:lpstr>
      <vt:lpstr>Century Gothic</vt:lpstr>
      <vt:lpstr>Palatino</vt:lpstr>
      <vt:lpstr>Times New Roman</vt:lpstr>
      <vt:lpstr>Office Theme</vt:lpstr>
      <vt:lpstr>Меры по ограничению владения и использования транспорта в Сингапуре</vt:lpstr>
      <vt:lpstr>Содержание</vt:lpstr>
      <vt:lpstr>Введение: общая информация</vt:lpstr>
      <vt:lpstr>Введение: Сегодняшние проблемы</vt:lpstr>
      <vt:lpstr>Разрабатывается дорожно-земельный план 2040</vt:lpstr>
      <vt:lpstr>Введение: Шеринговый транспорт</vt:lpstr>
      <vt:lpstr>Введение: Общественный транспорт</vt:lpstr>
      <vt:lpstr>Введение: Данные по дорожной инфраструктуре и транспортной ситуации</vt:lpstr>
      <vt:lpstr>Ключевые стратегии для устойчивого транспортного развития в Сингапуре (Меры “Тяни &amp; Толкай”)</vt:lpstr>
      <vt:lpstr>Расширение ж/д инфраструктуры</vt:lpstr>
      <vt:lpstr>Обновление существующей ж/д инфраструктуры для обеспечения лучшей надежности</vt:lpstr>
      <vt:lpstr>Программа повышения качества работы автобусов</vt:lpstr>
      <vt:lpstr>Краткий обзор мер по ограничению владением и использованием транспортом</vt:lpstr>
      <vt:lpstr>Транспортные расходы &gt; Доходы с налогов</vt:lpstr>
      <vt:lpstr>Стоимость приобретения машины</vt:lpstr>
      <vt:lpstr>Сравнение стоимости покупки автомобиля</vt:lpstr>
      <vt:lpstr>Система квот транспорта (СКТ)</vt:lpstr>
      <vt:lpstr>Темпы увеличения количества транспорта и дорог</vt:lpstr>
      <vt:lpstr>Краткий обзор СТК</vt:lpstr>
      <vt:lpstr>Принципы СКТ</vt:lpstr>
      <vt:lpstr>Ограничения по использованию транспорта: Система расчетов в условиях перегрузки</vt:lpstr>
      <vt:lpstr>Электронная система оплаты проезда (ЭСОП)</vt:lpstr>
      <vt:lpstr>Установка цен</vt:lpstr>
      <vt:lpstr>Презентация PowerPoint</vt:lpstr>
      <vt:lpstr>Анализ на примере: Схема ЭСОП в районе Orchard</vt:lpstr>
      <vt:lpstr>Анализ на примере: Схема ЭСОП в районе Orchard</vt:lpstr>
      <vt:lpstr>Дорожная ситуация после внедрения отдельной платной системы на участке Orchard</vt:lpstr>
      <vt:lpstr>В основе ЭСОПа следующего поколения – технология спутниковой системы глобальной навигации</vt:lpstr>
      <vt:lpstr>ЭСОП нового поколения к 2020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Singapore’s Vehicle Ownership and Usage  Restraint Measures</dc:title>
  <dc:creator>Батарин Кирилл Евгеньевич</dc:creator>
  <cp:lastModifiedBy>Батарин Кирилл Евгеньевич</cp:lastModifiedBy>
  <cp:revision>49</cp:revision>
  <dcterms:created xsi:type="dcterms:W3CDTF">2019-04-30T05:43:04Z</dcterms:created>
  <dcterms:modified xsi:type="dcterms:W3CDTF">2019-05-07T16:40:04Z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2019-04-17T00:00:00Z</vt:filetime>
  </property>
  <property fmtid="{D5CDD505-2E9C-101B-9397-08002B2CF9AE}" pid="3" name="LastSaved">
    <vt:filetime>2019-04-30T00:00:00Z</vt:filetime>
  </property>
</Properties>
</file>